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1" r:id="rId5"/>
    <p:sldId id="262" r:id="rId6"/>
    <p:sldId id="259" r:id="rId7"/>
    <p:sldId id="260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84" y="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01306" y="161131"/>
            <a:ext cx="4176464" cy="2304256"/>
          </a:xfrm>
        </p:spPr>
        <p:txBody>
          <a:bodyPr>
            <a:normAutofit/>
          </a:bodyPr>
          <a:lstStyle/>
          <a:p>
            <a:pPr algn="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не  агротехнологии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4176464" cy="289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62017"/>
            <a:ext cx="4932358" cy="328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039862" y="3645024"/>
            <a:ext cx="4112268" cy="216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Вот это</a:t>
            </a:r>
          </a:p>
          <a:p>
            <a:pPr algn="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агротехнологии</a:t>
            </a:r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9F0AEB8A-0430-A8BD-B9D4-9D357DCB8249}"/>
              </a:ext>
            </a:extLst>
          </p:cNvPr>
          <p:cNvSpPr/>
          <p:nvPr/>
        </p:nvSpPr>
        <p:spPr>
          <a:xfrm rot="10800000">
            <a:off x="4872118" y="988374"/>
            <a:ext cx="1368152" cy="3600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F499BB1A-3E80-09EC-5192-0C8506CC2147}"/>
              </a:ext>
            </a:extLst>
          </p:cNvPr>
          <p:cNvSpPr/>
          <p:nvPr/>
        </p:nvSpPr>
        <p:spPr>
          <a:xfrm rot="10800000">
            <a:off x="4841333" y="4212594"/>
            <a:ext cx="1368152" cy="3600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030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633" y="0"/>
            <a:ext cx="9144000" cy="642099"/>
          </a:xfrm>
        </p:spPr>
        <p:txBody>
          <a:bodyPr>
            <a:noAutofit/>
          </a:bodyPr>
          <a:lstStyle/>
          <a:p>
            <a:r>
              <a:rPr lang="ru-RU" sz="3500" dirty="0"/>
              <a:t>Школьный биоэнергетический комплекс (БЭК)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59C4B5-B9BA-32AD-86F1-10F043F983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" t="19085" r="10923" b="35664"/>
          <a:stretch>
            <a:fillRect/>
          </a:stretch>
        </p:blipFill>
        <p:spPr bwMode="auto">
          <a:xfrm>
            <a:off x="214212" y="642099"/>
            <a:ext cx="8657988" cy="379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67BDE5-BB6E-7A50-DE53-480EB6BF8D0F}"/>
              </a:ext>
            </a:extLst>
          </p:cNvPr>
          <p:cNvSpPr txBox="1"/>
          <p:nvPr/>
        </p:nvSpPr>
        <p:spPr>
          <a:xfrm>
            <a:off x="-51955" y="4430557"/>
            <a:ext cx="9144000" cy="2387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 работает на пяти возобновляемых источниках энергии, которые обеспечивают его круглогодично теплом, светом, водой и удобрениями</a:t>
            </a:r>
            <a:r>
              <a:rPr lang="ru-RU" sz="1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это -</a:t>
            </a:r>
            <a:r>
              <a:rPr lang="ru-RU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солнечная электростанция, тепловые насосы Кельвина, гелиоколлектор, два ветрогенератора, биотехнологический реактор, использующий отходы от школьной столовой и жизнедеятельности животных, который кроме выработки биогаза, производит удобрения и очищает воду. В составе БЭК применены современные агротехнологии: </a:t>
            </a:r>
            <a:r>
              <a:rPr lang="ru-RU" sz="1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фармботы</a:t>
            </a:r>
            <a:r>
              <a:rPr lang="ru-RU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аэропоника, гидропоника, три автоматизированных климатических зоны, мини животноводческий комплекс, исследовательская лаборатория и учебный класс. Управление и контроль за состоянием параметров БЭК осуществляется через платформу интернета вещей «</a:t>
            </a:r>
            <a:r>
              <a:rPr lang="ru-RU" sz="1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GreenPL</a:t>
            </a:r>
            <a:r>
              <a:rPr lang="ru-RU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r>
              <a:rPr lang="ru-RU" sz="1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Растениеводство</a:t>
            </a:r>
            <a:r>
              <a:rPr lang="ru-RU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включает круглогодичное выращивание различных культур в разных климатических зонах. Животноводческое направление включает осетровую и сомовую </a:t>
            </a:r>
            <a:r>
              <a:rPr lang="ru-RU" sz="1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аквафермы</a:t>
            </a:r>
            <a:r>
              <a:rPr lang="ru-RU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крольчатник и птичник. В образовательных целях созданы вольеры для теплокровных животных и птиц</a:t>
            </a:r>
            <a:r>
              <a:rPr lang="ru-RU" sz="1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пруды для пресмыкающихся.</a:t>
            </a:r>
          </a:p>
        </p:txBody>
      </p:sp>
    </p:spTree>
    <p:extLst>
      <p:ext uri="{BB962C8B-B14F-4D97-AF65-F5344CB8AC3E}">
        <p14:creationId xmlns:p14="http://schemas.microsoft.com/office/powerpoint/2010/main" val="3409297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184"/>
            <a:ext cx="8229600" cy="881536"/>
          </a:xfrm>
        </p:spPr>
        <p:txBody>
          <a:bodyPr/>
          <a:lstStyle/>
          <a:p>
            <a:r>
              <a:rPr lang="ru-RU" dirty="0"/>
              <a:t>Пять источников энергии БЭК         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676423B-E09F-EEEE-123A-15ACD8C27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8" t="24859" r="8851" b="31146"/>
          <a:stretch/>
        </p:blipFill>
        <p:spPr bwMode="auto">
          <a:xfrm>
            <a:off x="4677604" y="1052736"/>
            <a:ext cx="4459522" cy="2051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98AA02-4FD1-234E-C4BF-7365D8C81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89" r="61413" b="19364"/>
          <a:stretch>
            <a:fillRect/>
          </a:stretch>
        </p:blipFill>
        <p:spPr bwMode="auto">
          <a:xfrm>
            <a:off x="2176117" y="3008051"/>
            <a:ext cx="2179859" cy="3822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2F5A478-3AA4-D445-1641-70A5173426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7" b="22931"/>
          <a:stretch/>
        </p:blipFill>
        <p:spPr bwMode="auto">
          <a:xfrm>
            <a:off x="-35122" y="1052736"/>
            <a:ext cx="4712726" cy="2119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C2E31355-C1EE-EA15-B192-0B5996AA8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8" t="3473"/>
          <a:stretch>
            <a:fillRect/>
          </a:stretch>
        </p:blipFill>
        <p:spPr bwMode="auto">
          <a:xfrm>
            <a:off x="-180528" y="3395747"/>
            <a:ext cx="2330765" cy="3462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CF15E1-1ADA-F22A-9B76-74EBE302C554}"/>
              </a:ext>
            </a:extLst>
          </p:cNvPr>
          <p:cNvSpPr txBox="1"/>
          <p:nvPr/>
        </p:nvSpPr>
        <p:spPr>
          <a:xfrm>
            <a:off x="4381856" y="3572601"/>
            <a:ext cx="47552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1. солнечная электростанция; 2. гелиоколлектор;</a:t>
            </a:r>
          </a:p>
          <a:p>
            <a:r>
              <a:rPr lang="ru-RU" sz="2800" dirty="0"/>
              <a:t>3. тепловой насос Кельвина;</a:t>
            </a:r>
          </a:p>
          <a:p>
            <a:r>
              <a:rPr lang="ru-RU" sz="2800" dirty="0"/>
              <a:t>4. ветрогенератор;</a:t>
            </a:r>
          </a:p>
          <a:p>
            <a:r>
              <a:rPr lang="ru-RU" sz="2800" dirty="0"/>
              <a:t>5. </a:t>
            </a:r>
            <a:r>
              <a:rPr lang="ru-RU" sz="2800" dirty="0" err="1"/>
              <a:t>биогенератор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3663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0"/>
            <a:ext cx="9128511" cy="548680"/>
          </a:xfrm>
        </p:spPr>
        <p:txBody>
          <a:bodyPr>
            <a:noAutofit/>
          </a:bodyPr>
          <a:lstStyle/>
          <a:p>
            <a:r>
              <a:rPr lang="ru-RU" sz="3600" dirty="0"/>
              <a:t>Растениеводство и животноводство в БЭК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AEC8E5-FEFD-0850-A2E6-E3FD7E0438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0"/>
          <a:stretch>
            <a:fillRect/>
          </a:stretch>
        </p:blipFill>
        <p:spPr>
          <a:xfrm>
            <a:off x="571834" y="633412"/>
            <a:ext cx="2171771" cy="260076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A66D7C-92B5-65A1-4958-41E7DC4EE6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7000"/>
                    </a14:imgEffect>
                    <a14:imgEffect>
                      <a14:colorTemperature colorTemp="5568"/>
                    </a14:imgEffect>
                    <a14:imgEffect>
                      <a14:saturation sat="78000"/>
                    </a14:imgEffect>
                    <a14:imgEffect>
                      <a14:brightnessContrast bright="27000" contrast="19000"/>
                    </a14:imgEffect>
                  </a14:imgLayer>
                </a14:imgProps>
              </a:ext>
            </a:extLst>
          </a:blip>
          <a:srcRect t="16093" b="12417"/>
          <a:stretch/>
        </p:blipFill>
        <p:spPr>
          <a:xfrm>
            <a:off x="3214930" y="683421"/>
            <a:ext cx="2302105" cy="26007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D5B4FF-A2C6-F024-8C2C-2D93FED1B1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132" t="25697" r="28303" b="38159"/>
          <a:stretch>
            <a:fillRect/>
          </a:stretch>
        </p:blipFill>
        <p:spPr>
          <a:xfrm>
            <a:off x="5940152" y="633412"/>
            <a:ext cx="2657031" cy="26515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21C10F-BB90-5DA6-F676-1575E9D5E4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325" y="3769220"/>
            <a:ext cx="3317589" cy="26515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BC1E85-3F4F-B1C5-3E7C-678A9DC5C7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5" t="13524" r="15636"/>
          <a:stretch>
            <a:fillRect/>
          </a:stretch>
        </p:blipFill>
        <p:spPr>
          <a:xfrm>
            <a:off x="2852739" y="3726324"/>
            <a:ext cx="2664296" cy="27324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22A928-26D0-51D7-37F7-4CB276B342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5"/>
          <a:stretch>
            <a:fillRect/>
          </a:stretch>
        </p:blipFill>
        <p:spPr>
          <a:xfrm>
            <a:off x="304406" y="3733461"/>
            <a:ext cx="2349701" cy="27324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4E7FE3-BDF9-5BAF-E01E-5E5E792FC199}"/>
              </a:ext>
            </a:extLst>
          </p:cNvPr>
          <p:cNvSpPr txBox="1"/>
          <p:nvPr/>
        </p:nvSpPr>
        <p:spPr>
          <a:xfrm>
            <a:off x="230158" y="3356992"/>
            <a:ext cx="8078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гидропоника, аэропоника        осетровая ферма                           гусиная ферма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700910-7404-FD32-8B65-28EB96B8E865}"/>
              </a:ext>
            </a:extLst>
          </p:cNvPr>
          <p:cNvSpPr txBox="1"/>
          <p:nvPr/>
        </p:nvSpPr>
        <p:spPr>
          <a:xfrm>
            <a:off x="283755" y="6472701"/>
            <a:ext cx="8844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  грибная ферма                  кроличья ферма                             перепелиная ферма</a:t>
            </a:r>
          </a:p>
        </p:txBody>
      </p:sp>
    </p:spTree>
    <p:extLst>
      <p:ext uri="{BB962C8B-B14F-4D97-AF65-F5344CB8AC3E}">
        <p14:creationId xmlns:p14="http://schemas.microsoft.com/office/powerpoint/2010/main" val="2282963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55072"/>
          </a:xfrm>
        </p:spPr>
        <p:txBody>
          <a:bodyPr>
            <a:normAutofit fontScale="90000"/>
          </a:bodyPr>
          <a:lstStyle/>
          <a:p>
            <a:r>
              <a:rPr lang="ru-RU" dirty="0"/>
              <a:t>Школьные </a:t>
            </a:r>
            <a:r>
              <a:rPr lang="ru-RU" dirty="0" err="1"/>
              <a:t>агролаборатории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DB8437-5FD0-4E2F-C149-4C6D19CF3D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8"/>
          <a:stretch/>
        </p:blipFill>
        <p:spPr>
          <a:xfrm>
            <a:off x="467544" y="579605"/>
            <a:ext cx="2560415" cy="20988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DF90E5-342F-15F3-EE0E-1F50E344E5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4" r="10143" b="7636"/>
          <a:stretch/>
        </p:blipFill>
        <p:spPr>
          <a:xfrm>
            <a:off x="4427984" y="571096"/>
            <a:ext cx="3603798" cy="210739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69C998B-A967-0DCA-CF50-8F9BA11F19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1" b="18754"/>
          <a:stretch>
            <a:fillRect/>
          </a:stretch>
        </p:blipFill>
        <p:spPr>
          <a:xfrm>
            <a:off x="329696" y="3016679"/>
            <a:ext cx="3024336" cy="163890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5C87131-D33A-EBED-21FA-0339B2CED6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8" b="28459"/>
          <a:stretch>
            <a:fillRect/>
          </a:stretch>
        </p:blipFill>
        <p:spPr>
          <a:xfrm>
            <a:off x="4716016" y="3016679"/>
            <a:ext cx="3434656" cy="163890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4765A5D-5BE1-06EB-910A-3106B95AFA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52" b="8937"/>
          <a:stretch/>
        </p:blipFill>
        <p:spPr>
          <a:xfrm>
            <a:off x="107504" y="4938401"/>
            <a:ext cx="3824687" cy="160382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8F81495-5268-70E3-87EE-A2AF0DD719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08"/>
          <a:stretch/>
        </p:blipFill>
        <p:spPr>
          <a:xfrm>
            <a:off x="5166678" y="4934477"/>
            <a:ext cx="2865104" cy="15835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742EE2-F5C0-9C00-C8C2-4D84A9775582}"/>
              </a:ext>
            </a:extLst>
          </p:cNvPr>
          <p:cNvSpPr txBox="1"/>
          <p:nvPr/>
        </p:nvSpPr>
        <p:spPr>
          <a:xfrm>
            <a:off x="467544" y="2678487"/>
            <a:ext cx="7827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Лаборатория биотехнологий                        Лаборатория генной инженерии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6647D6-F0CE-AAFC-FB0C-8A73A82C7C84}"/>
              </a:ext>
            </a:extLst>
          </p:cNvPr>
          <p:cNvSpPr txBox="1"/>
          <p:nvPr/>
        </p:nvSpPr>
        <p:spPr>
          <a:xfrm>
            <a:off x="298182" y="4569069"/>
            <a:ext cx="7971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Лаборатория растениеводства                                          Инкубация страусов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6AD5E9-A083-11D7-A51D-F5E60B594533}"/>
              </a:ext>
            </a:extLst>
          </p:cNvPr>
          <p:cNvSpPr txBox="1"/>
          <p:nvPr/>
        </p:nvSpPr>
        <p:spPr>
          <a:xfrm>
            <a:off x="107504" y="6542229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       Инкубация гусей, перепелов                                    Инкубация  хамелеонов</a:t>
            </a:r>
          </a:p>
        </p:txBody>
      </p:sp>
    </p:spTree>
    <p:extLst>
      <p:ext uri="{BB962C8B-B14F-4D97-AF65-F5344CB8AC3E}">
        <p14:creationId xmlns:p14="http://schemas.microsoft.com/office/powerpoint/2010/main" val="3096296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000"/>
            <a:ext cx="9144000" cy="163079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 научные партнеры 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dirty="0"/>
              <a:t>Всероссийский институт                              Тимирязевская</a:t>
            </a:r>
            <a:br>
              <a:rPr lang="ru-RU" sz="3100" dirty="0"/>
            </a:br>
            <a:r>
              <a:rPr lang="ru-RU" sz="3100" dirty="0"/>
              <a:t>животноводства                                            академия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30"/>
          <a:stretch/>
        </p:blipFill>
        <p:spPr bwMode="auto">
          <a:xfrm>
            <a:off x="21587" y="1628800"/>
            <a:ext cx="3476235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ttps://exponenta.ru/storage/app/media/images/publications/eksponenta-mashinnoe-zrenie-v-zhivotnovodstve-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8" r="8176"/>
          <a:stretch/>
        </p:blipFill>
        <p:spPr bwMode="auto">
          <a:xfrm>
            <a:off x="4860032" y="1628800"/>
            <a:ext cx="3707841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99992" y="5445224"/>
            <a:ext cx="4644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Лаборатория искусственного интеллекта,</a:t>
            </a:r>
          </a:p>
          <a:p>
            <a:r>
              <a:rPr lang="ru-RU" dirty="0"/>
              <a:t>использование машинного зрения в животноводстве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504" y="5445224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Экспериментальная селекционная популяция сибирского осетра, каждая особь оснащена чипом. </a:t>
            </a:r>
          </a:p>
        </p:txBody>
      </p:sp>
    </p:spTree>
    <p:extLst>
      <p:ext uri="{BB962C8B-B14F-4D97-AF65-F5344CB8AC3E}">
        <p14:creationId xmlns:p14="http://schemas.microsoft.com/office/powerpoint/2010/main" val="1612706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5986"/>
          </a:xfrm>
        </p:spPr>
        <p:txBody>
          <a:bodyPr>
            <a:normAutofit fontScale="90000"/>
          </a:bodyPr>
          <a:lstStyle/>
          <a:p>
            <a:r>
              <a:rPr lang="ru-RU" dirty="0"/>
              <a:t>Если хочешь на тракторе – пожалуйста!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B71E9C2-D6CB-5089-16E4-C00A98B60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47"/>
          <a:stretch>
            <a:fillRect/>
          </a:stretch>
        </p:blipFill>
        <p:spPr bwMode="auto">
          <a:xfrm>
            <a:off x="51880" y="620688"/>
            <a:ext cx="4639864" cy="2146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7" b="15907"/>
          <a:stretch/>
        </p:blipFill>
        <p:spPr bwMode="auto">
          <a:xfrm>
            <a:off x="225402" y="3529630"/>
            <a:ext cx="4379762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6" r="13722"/>
          <a:stretch/>
        </p:blipFill>
        <p:spPr bwMode="auto">
          <a:xfrm>
            <a:off x="4772797" y="620688"/>
            <a:ext cx="4319323" cy="2146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C639BA-A5ED-C3B2-0826-6737D02822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1" t="18452" r="23068" b="19635"/>
          <a:stretch>
            <a:fillRect/>
          </a:stretch>
        </p:blipFill>
        <p:spPr>
          <a:xfrm>
            <a:off x="4695349" y="3506275"/>
            <a:ext cx="4396771" cy="27057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4D8B3C-F946-4C03-FA15-0CE51D18B1B8}"/>
              </a:ext>
            </a:extLst>
          </p:cNvPr>
          <p:cNvSpPr txBox="1"/>
          <p:nvPr/>
        </p:nvSpPr>
        <p:spPr>
          <a:xfrm>
            <a:off x="51880" y="2852936"/>
            <a:ext cx="904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Школьная экобиостанция «</a:t>
            </a:r>
            <a:r>
              <a:rPr lang="ru-RU" dirty="0" err="1"/>
              <a:t>Осетровка</a:t>
            </a:r>
            <a:r>
              <a:rPr lang="ru-RU" dirty="0"/>
              <a:t>»                       Не только проектная деятельность, но </a:t>
            </a:r>
          </a:p>
          <a:p>
            <a:r>
              <a:rPr lang="ru-RU" dirty="0"/>
              <a:t>                 В Тульской области				песни у костра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42A456-4FBD-B8CE-233A-E6B89ABAF9AA}"/>
              </a:ext>
            </a:extLst>
          </p:cNvPr>
          <p:cNvSpPr txBox="1"/>
          <p:nvPr/>
        </p:nvSpPr>
        <p:spPr>
          <a:xfrm>
            <a:off x="51880" y="6212014"/>
            <a:ext cx="9092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 рулем японского культиватора председатель 		и отдых на берегу</a:t>
            </a:r>
          </a:p>
          <a:p>
            <a:r>
              <a:rPr lang="ru-RU" dirty="0"/>
              <a:t>Школьного научного общества «Поиск» Аня Казанская		водохранилища</a:t>
            </a:r>
          </a:p>
        </p:txBody>
      </p:sp>
    </p:spTree>
    <p:extLst>
      <p:ext uri="{BB962C8B-B14F-4D97-AF65-F5344CB8AC3E}">
        <p14:creationId xmlns:p14="http://schemas.microsoft.com/office/powerpoint/2010/main" val="9907473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</TotalTime>
  <Words>294</Words>
  <Application>Microsoft Office PowerPoint</Application>
  <PresentationFormat>Экран (4:3)</PresentationFormat>
  <Paragraphs>26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0" baseType="lpstr">
      <vt:lpstr>Arial</vt:lpstr>
      <vt:lpstr>Calibri</vt:lpstr>
      <vt:lpstr>Тема Office</vt:lpstr>
      <vt:lpstr>Это не  агротехнологии</vt:lpstr>
      <vt:lpstr>Школьный биоэнергетический комплекс (БЭК)</vt:lpstr>
      <vt:lpstr>Пять источников энергии БЭК          </vt:lpstr>
      <vt:lpstr>Растениеводство и животноводство в БЭК</vt:lpstr>
      <vt:lpstr>Школьные агролаборатории</vt:lpstr>
      <vt:lpstr>Наши научные партнеры  Всероссийский институт                              Тимирязевская животноводства                                            академия</vt:lpstr>
      <vt:lpstr>Если хочешь на тракторе – пожалуйста!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Агрокласс школы 29</dc:title>
  <dc:creator>Царьков Игорь</dc:creator>
  <cp:lastModifiedBy>Игорь Царьков</cp:lastModifiedBy>
  <cp:revision>21</cp:revision>
  <dcterms:created xsi:type="dcterms:W3CDTF">2025-08-06T18:02:21Z</dcterms:created>
  <dcterms:modified xsi:type="dcterms:W3CDTF">2025-08-08T20:22:06Z</dcterms:modified>
</cp:coreProperties>
</file>