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325" r:id="rId3"/>
    <p:sldId id="256" r:id="rId4"/>
    <p:sldId id="257" r:id="rId5"/>
    <p:sldId id="258" r:id="rId6"/>
    <p:sldId id="259" r:id="rId7"/>
    <p:sldId id="260" r:id="rId8"/>
    <p:sldId id="261" r:id="rId9"/>
    <p:sldId id="262" r:id="rId10"/>
    <p:sldId id="263" r:id="rId11"/>
    <p:sldId id="264" r:id="rId12"/>
    <p:sldId id="265" r:id="rId13"/>
    <p:sldId id="268" r:id="rId14"/>
    <p:sldId id="266" r:id="rId15"/>
    <p:sldId id="267" r:id="rId16"/>
    <p:sldId id="270" r:id="rId17"/>
    <p:sldId id="269" r:id="rId18"/>
    <p:sldId id="271" r:id="rId19"/>
    <p:sldId id="272" r:id="rId20"/>
    <p:sldId id="276" r:id="rId21"/>
    <p:sldId id="273" r:id="rId22"/>
    <p:sldId id="275" r:id="rId23"/>
    <p:sldId id="281" r:id="rId24"/>
    <p:sldId id="280" r:id="rId25"/>
    <p:sldId id="278" r:id="rId26"/>
    <p:sldId id="282" r:id="rId27"/>
    <p:sldId id="279" r:id="rId28"/>
    <p:sldId id="283" r:id="rId29"/>
    <p:sldId id="286" r:id="rId30"/>
    <p:sldId id="287" r:id="rId31"/>
    <p:sldId id="289" r:id="rId32"/>
    <p:sldId id="305" r:id="rId33"/>
    <p:sldId id="324" r:id="rId34"/>
    <p:sldId id="323"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2" r:id="rId51"/>
    <p:sldId id="321" r:id="rId52"/>
    <p:sldId id="293" r:id="rId53"/>
    <p:sldId id="294" r:id="rId54"/>
    <p:sldId id="295" r:id="rId55"/>
    <p:sldId id="297" r:id="rId56"/>
    <p:sldId id="298" r:id="rId57"/>
    <p:sldId id="299" r:id="rId58"/>
    <p:sldId id="300" r:id="rId59"/>
    <p:sldId id="301" r:id="rId60"/>
    <p:sldId id="290" r:id="rId61"/>
    <p:sldId id="304" r:id="rId62"/>
    <p:sldId id="291"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73A"/>
    <a:srgbClr val="DD3721"/>
    <a:srgbClr val="D35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79" autoAdjust="0"/>
  </p:normalViewPr>
  <p:slideViewPr>
    <p:cSldViewPr>
      <p:cViewPr varScale="1">
        <p:scale>
          <a:sx n="66" d="100"/>
          <a:sy n="66" d="100"/>
        </p:scale>
        <p:origin x="-1930" y="-9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8B3DA0-0D5E-45CC-9590-5074DC73E846}" type="datetimeFigureOut">
              <a:rPr lang="ru-RU" smtClean="0"/>
              <a:t>27.07.2020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D0173C-CD45-49C5-A493-A14C801DC06A}" type="slidenum">
              <a:rPr lang="ru-RU" smtClean="0"/>
              <a:t>‹#›</a:t>
            </a:fld>
            <a:endParaRPr lang="ru-RU"/>
          </a:p>
        </p:txBody>
      </p:sp>
    </p:spTree>
    <p:extLst>
      <p:ext uri="{BB962C8B-B14F-4D97-AF65-F5344CB8AC3E}">
        <p14:creationId xmlns:p14="http://schemas.microsoft.com/office/powerpoint/2010/main" val="3247043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Сейчас </a:t>
            </a:r>
            <a:r>
              <a:rPr lang="ru-RU" baseline="0" dirty="0" smtClean="0"/>
              <a:t> в педагогического лексиконе</a:t>
            </a:r>
            <a:r>
              <a:rPr lang="ru-RU" dirty="0" smtClean="0"/>
              <a:t> слова инженерное образование, </a:t>
            </a:r>
            <a:r>
              <a:rPr lang="ru-RU" dirty="0" err="1" smtClean="0"/>
              <a:t>цифровизация</a:t>
            </a:r>
            <a:r>
              <a:rPr lang="ru-RU" dirty="0" smtClean="0"/>
              <a:t>, проектная деятельность, трансформация школы</a:t>
            </a:r>
            <a:r>
              <a:rPr lang="ru-RU" baseline="0" dirty="0" smtClean="0"/>
              <a:t> используются очень широко</a:t>
            </a:r>
            <a:r>
              <a:rPr lang="ru-RU" dirty="0" smtClean="0"/>
              <a:t>.</a:t>
            </a:r>
            <a:r>
              <a:rPr lang="ru-RU" baseline="0" dirty="0" smtClean="0"/>
              <a:t> Но вопрос, насколько удается реализовать на практике эти популярные термины, остается открытым. Как глубоко цифровые технологии вошли во все этапы школьного урока, как помогают при подготовке домашнего задания, насколько регулярно используются в проектной деятельности? Ответы на эти вопросы повисают в воздухе. Как эту деятельность сделать системной, результаты закономерными, а не уникальными, связанными либо с одаренными детьми, либо с талантливыми педагогами. </a:t>
            </a:r>
            <a:r>
              <a:rPr lang="ru-RU" sz="1200" kern="1200" dirty="0" smtClean="0">
                <a:solidFill>
                  <a:schemeClr val="tx1"/>
                </a:solidFill>
                <a:effectLst/>
                <a:latin typeface="+mn-lt"/>
                <a:ea typeface="+mn-ea"/>
                <a:cs typeface="+mn-cs"/>
              </a:rPr>
              <a:t>Опытом подобной деятельности в</a:t>
            </a:r>
            <a:r>
              <a:rPr lang="ru-RU" sz="1200" kern="1200" baseline="0" dirty="0" smtClean="0">
                <a:solidFill>
                  <a:schemeClr val="tx1"/>
                </a:solidFill>
                <a:effectLst/>
                <a:latin typeface="+mn-lt"/>
                <a:ea typeface="+mn-ea"/>
                <a:cs typeface="+mn-cs"/>
              </a:rPr>
              <a:t> школе 29 </a:t>
            </a:r>
            <a:r>
              <a:rPr lang="ru-RU" sz="1200" kern="1200" baseline="0" dirty="0" err="1" smtClean="0">
                <a:solidFill>
                  <a:schemeClr val="tx1"/>
                </a:solidFill>
                <a:effectLst/>
                <a:latin typeface="+mn-lt"/>
                <a:ea typeface="+mn-ea"/>
                <a:cs typeface="+mn-cs"/>
              </a:rPr>
              <a:t>г.Подольска</a:t>
            </a:r>
            <a:r>
              <a:rPr lang="ru-RU" sz="1200" kern="1200" dirty="0" smtClean="0">
                <a:solidFill>
                  <a:schemeClr val="tx1"/>
                </a:solidFill>
                <a:effectLst/>
                <a:latin typeface="+mn-lt"/>
                <a:ea typeface="+mn-ea"/>
                <a:cs typeface="+mn-cs"/>
              </a:rPr>
              <a:t>, ее успехами и неудачами, мы и хотим поделиться с вами.</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3939A2-AC2A-4DF9-B380-E72F34D027E6}"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2051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Главный традиционный инструмент,</a:t>
            </a:r>
            <a:r>
              <a:rPr lang="ru-RU" baseline="0" dirty="0" smtClean="0"/>
              <a:t> который управляет техносферой и отвечает за реализации проектов – это ш</a:t>
            </a:r>
            <a:r>
              <a:rPr lang="ru-RU" dirty="0" smtClean="0"/>
              <a:t>кольное</a:t>
            </a:r>
            <a:r>
              <a:rPr lang="ru-RU" baseline="0" dirty="0" smtClean="0"/>
              <a:t> научное общество, а теперь уже центр научного творчества «Поиск», </a:t>
            </a:r>
            <a:r>
              <a:rPr lang="ru-RU" dirty="0" smtClean="0"/>
              <a:t>включающий 15 секций по самым разным наукам</a:t>
            </a:r>
            <a:r>
              <a:rPr lang="ru-RU" baseline="0" dirty="0" smtClean="0"/>
              <a:t> и технологиям. Руководители секций в абсолютном большинстве не учителя школы, а ученые, преподаватель вузов, технические специалисты. Эти люди являются руководителями проектов и наставниками учащихся, которые выполняют проект. А вот руководят Центром сами ученики, выборы председателя, зама и секретаря проходят по взрослому, тайным голосованием с соблюдением всех демократических процедур. Это механизм, который учит детей культуре коммуникаций, серьезному отношению к делу, к своим обязанностям.</a:t>
            </a:r>
            <a:endParaRPr lang="ru-RU" dirty="0"/>
          </a:p>
        </p:txBody>
      </p:sp>
      <p:sp>
        <p:nvSpPr>
          <p:cNvPr id="4" name="Номер слайда 3"/>
          <p:cNvSpPr>
            <a:spLocks noGrp="1"/>
          </p:cNvSpPr>
          <p:nvPr>
            <p:ph type="sldNum" sz="quarter" idx="10"/>
          </p:nvPr>
        </p:nvSpPr>
        <p:spPr/>
        <p:txBody>
          <a:bodyPr/>
          <a:lstStyle/>
          <a:p>
            <a:fld id="{7FA1A824-CC7F-294D-90E0-48777D24B7E0}" type="slidenum">
              <a:rPr lang="ru-RU" smtClean="0"/>
              <a:t>11</a:t>
            </a:fld>
            <a:endParaRPr lang="ru-RU"/>
          </a:p>
        </p:txBody>
      </p:sp>
    </p:spTree>
    <p:extLst>
      <p:ext uri="{BB962C8B-B14F-4D97-AF65-F5344CB8AC3E}">
        <p14:creationId xmlns:p14="http://schemas.microsoft.com/office/powerpoint/2010/main" val="28877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слайде приведены примеры ученических проектов 2020 года, выполненных в ЦНТ «Поиск». 1. Автоматизированные осетровая</a:t>
            </a:r>
            <a:r>
              <a:rPr lang="ru-RU" baseline="0" dirty="0" smtClean="0"/>
              <a:t> и рачья фермы 2.Интерактивный музей метеоритов и артефактов использует </a:t>
            </a:r>
            <a:r>
              <a:rPr lang="ru-RU" baseline="0" dirty="0" err="1" smtClean="0"/>
              <a:t>тачэкран</a:t>
            </a:r>
            <a:r>
              <a:rPr lang="ru-RU" baseline="0" dirty="0" smtClean="0"/>
              <a:t> компьютера, при касании соответствующей ячейки на мониторе появляется информация об экспонате музея. 3. Кроличья ферма с утилизацией отходов, перерабатывает отходы от животных в </a:t>
            </a:r>
            <a:r>
              <a:rPr lang="ru-RU" baseline="0" dirty="0" err="1" smtClean="0"/>
              <a:t>биогенераторе</a:t>
            </a:r>
            <a:r>
              <a:rPr lang="ru-RU" baseline="0" dirty="0" smtClean="0"/>
              <a:t>, в результате получается удобрение и биогаз, используемый для отопления оранжереи. 4. Новый </a:t>
            </a:r>
            <a:r>
              <a:rPr lang="ru-RU" baseline="0" dirty="0" err="1" smtClean="0"/>
              <a:t>ветрогенератор</a:t>
            </a:r>
            <a:r>
              <a:rPr lang="ru-RU" baseline="0" dirty="0" smtClean="0"/>
              <a:t>, установленный на крыше школы, имеющий лучшие аэродинамические характеристики и КПД.</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12</a:t>
            </a:fld>
            <a:endParaRPr lang="ru-RU"/>
          </a:p>
        </p:txBody>
      </p:sp>
    </p:spTree>
    <p:extLst>
      <p:ext uri="{BB962C8B-B14F-4D97-AF65-F5344CB8AC3E}">
        <p14:creationId xmlns:p14="http://schemas.microsoft.com/office/powerpoint/2010/main" val="3487715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Проекты реализуются как в школе, так и во время полевых практикумов, которые проводятся круглый год на двух школьных базах в Тульской и Калужской областях. Эти проекты, более короткие</a:t>
            </a:r>
            <a:r>
              <a:rPr lang="ru-RU" sz="1200" kern="1200" baseline="0" dirty="0" smtClean="0">
                <a:solidFill>
                  <a:schemeClr val="tx1"/>
                </a:solidFill>
                <a:effectLst/>
                <a:latin typeface="+mn-lt"/>
                <a:ea typeface="+mn-ea"/>
                <a:cs typeface="+mn-cs"/>
              </a:rPr>
              <a:t> по времени, больше носят характер исследований и редко заканчиваются созданием какого-либо продукта, но работа в полевых условиях дает учащимся опыт для будущих серьезных проектов, выполняемых вне стен школьных лабораторий.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13</a:t>
            </a:fld>
            <a:endParaRPr lang="ru-RU"/>
          </a:p>
        </p:txBody>
      </p:sp>
    </p:spTree>
    <p:extLst>
      <p:ext uri="{BB962C8B-B14F-4D97-AF65-F5344CB8AC3E}">
        <p14:creationId xmlns:p14="http://schemas.microsoft.com/office/powerpoint/2010/main" val="35012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слайде показана, такая деятельность ЦНТ</a:t>
            </a:r>
            <a:r>
              <a:rPr lang="ru-RU" baseline="0" dirty="0" smtClean="0"/>
              <a:t> </a:t>
            </a:r>
            <a:r>
              <a:rPr lang="ru-RU" dirty="0" smtClean="0"/>
              <a:t>«Поиск»</a:t>
            </a:r>
            <a:r>
              <a:rPr lang="ru-RU" baseline="0" dirty="0" smtClean="0"/>
              <a:t> как</a:t>
            </a:r>
            <a:r>
              <a:rPr lang="ru-RU" dirty="0" smtClean="0"/>
              <a:t> исследования,</a:t>
            </a:r>
            <a:r>
              <a:rPr lang="ru-RU" baseline="0" dirty="0" smtClean="0"/>
              <a:t> экспедиции, слеты, и результат этой деятельности – участие и победы на фестивалях и конкурсах проектных работ школьников самого высокого уровня. Деятельность ЦНТ «Поиск» кроме научной имеет образовательную и просветительскую составляющие. По инициативе  Центра в школе проводятся лекции ведущих ученых, организовываются выставки, работают музейные экспозиции как для учащихся школы 29, так и для школ Подольска. Участники Центра ездят на экскурсии, знакомятся с работой инновационных предприятий, выступают на научных конференциях, и в обязательном порядке читают лекции и проводят экскурсии на школьных объектах </a:t>
            </a:r>
            <a:r>
              <a:rPr lang="ru-RU" baseline="0" dirty="0" err="1" smtClean="0"/>
              <a:t>допобразования</a:t>
            </a:r>
            <a:r>
              <a:rPr lang="ru-RU" baseline="0" dirty="0" smtClean="0"/>
              <a:t> для учащихся младших классов и гостей школы.</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14</a:t>
            </a:fld>
            <a:endParaRPr lang="ru-RU"/>
          </a:p>
        </p:txBody>
      </p:sp>
    </p:spTree>
    <p:extLst>
      <p:ext uri="{BB962C8B-B14F-4D97-AF65-F5344CB8AC3E}">
        <p14:creationId xmlns:p14="http://schemas.microsoft.com/office/powerpoint/2010/main" val="165983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Члены Центра организуют популярные лекции ведущих ученых</a:t>
            </a:r>
            <a:r>
              <a:rPr lang="ru-RU" baseline="0" dirty="0" smtClean="0"/>
              <a:t> нашей страны по различным фундаментальным наукам, слева вверху лекция профессора Засова. Члены Центра организовывают экскурсии на различные высокотехнологические предприятия, где знакомятся с инновационными разработками, справа вверху посещение фирмы Яндекс, слева внизу посещение </a:t>
            </a:r>
            <a:r>
              <a:rPr lang="ru-RU" baseline="0" dirty="0" err="1" smtClean="0"/>
              <a:t>пущинской</a:t>
            </a:r>
            <a:r>
              <a:rPr lang="ru-RU" baseline="0" dirty="0" smtClean="0"/>
              <a:t> </a:t>
            </a:r>
            <a:r>
              <a:rPr lang="ru-RU" baseline="0" dirty="0" err="1" smtClean="0"/>
              <a:t>радиообсерватории</a:t>
            </a:r>
            <a:r>
              <a:rPr lang="ru-RU" baseline="0" dirty="0" smtClean="0"/>
              <a:t>, после чего подобный проект начал реализовываться в школе 29. Периодически организуются музеи «одного дня», справа внизу, часть экспозиции музея астрономии МГУ на время перебралась на территорию ЦНТ «Поиск».</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15</a:t>
            </a:fld>
            <a:endParaRPr lang="ru-RU"/>
          </a:p>
        </p:txBody>
      </p:sp>
    </p:spTree>
    <p:extLst>
      <p:ext uri="{BB962C8B-B14F-4D97-AF65-F5344CB8AC3E}">
        <p14:creationId xmlns:p14="http://schemas.microsoft.com/office/powerpoint/2010/main" val="291850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обязательном порядке члены ЦНТ «Поиск» занимаются просветительской деятельностью для делегаций учеников и учителей других школ, проводя экскурсии по</a:t>
            </a:r>
            <a:r>
              <a:rPr lang="ru-RU" baseline="0" dirty="0" smtClean="0"/>
              <a:t> инновационным лабораториям и комплексам </a:t>
            </a:r>
            <a:r>
              <a:rPr lang="ru-RU" baseline="0" dirty="0" err="1" smtClean="0"/>
              <a:t>допобразования</a:t>
            </a:r>
            <a:r>
              <a:rPr lang="ru-RU" baseline="0" dirty="0" smtClean="0"/>
              <a:t> школы. Приглашают различные просветительские организации и фонды для проведения популярных лекций и мастер-классов для учащихся нашего города.</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16</a:t>
            </a:fld>
            <a:endParaRPr lang="ru-RU"/>
          </a:p>
        </p:txBody>
      </p:sp>
    </p:spTree>
    <p:extLst>
      <p:ext uri="{BB962C8B-B14F-4D97-AF65-F5344CB8AC3E}">
        <p14:creationId xmlns:p14="http://schemas.microsoft.com/office/powerpoint/2010/main" val="805917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Второй инструмент для углубленной подготовки учащихся и</a:t>
            </a:r>
            <a:r>
              <a:rPr lang="ru-RU" baseline="0" dirty="0" smtClean="0"/>
              <a:t> реализации проектов – это Центр дополнительного образования,</a:t>
            </a:r>
            <a:r>
              <a:rPr lang="ru-RU" dirty="0" smtClean="0"/>
              <a:t> включающий 20 программ по самым разным наукам</a:t>
            </a:r>
            <a:r>
              <a:rPr lang="ru-RU" baseline="0" dirty="0" smtClean="0"/>
              <a:t> и технологиям. Центр работает на территории школы,  имеет статус городского центра дополнительного образования и рассчитан на 300 учащихся </a:t>
            </a:r>
            <a:r>
              <a:rPr lang="ru-RU" baseline="0" dirty="0" err="1" smtClean="0"/>
              <a:t>г.о.Подольск</a:t>
            </a:r>
            <a:r>
              <a:rPr lang="ru-RU" baseline="0" dirty="0" smtClean="0"/>
              <a:t>. Курсы дополнительного образования в значительной степени ведут приглашенные специалисты предприятий или преподаватели ВУЗов. Углубленное изучение определенных наук и технологий создает базис для проектной деятельности учащихся в старшей школе и для выбора направления профильного обучения.</a:t>
            </a:r>
            <a:endParaRPr lang="ru-RU" dirty="0"/>
          </a:p>
        </p:txBody>
      </p:sp>
      <p:sp>
        <p:nvSpPr>
          <p:cNvPr id="4" name="Номер слайда 3"/>
          <p:cNvSpPr>
            <a:spLocks noGrp="1"/>
          </p:cNvSpPr>
          <p:nvPr>
            <p:ph type="sldNum" sz="quarter" idx="10"/>
          </p:nvPr>
        </p:nvSpPr>
        <p:spPr/>
        <p:txBody>
          <a:bodyPr/>
          <a:lstStyle/>
          <a:p>
            <a:fld id="{7FA1A824-CC7F-294D-90E0-48777D24B7E0}" type="slidenum">
              <a:rPr lang="ru-RU" smtClean="0"/>
              <a:t>17</a:t>
            </a:fld>
            <a:endParaRPr lang="ru-RU"/>
          </a:p>
        </p:txBody>
      </p:sp>
    </p:spTree>
    <p:extLst>
      <p:ext uri="{BB962C8B-B14F-4D97-AF65-F5344CB8AC3E}">
        <p14:creationId xmlns:p14="http://schemas.microsoft.com/office/powerpoint/2010/main" val="288779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Конечно,</a:t>
            </a:r>
            <a:r>
              <a:rPr lang="ru-RU" baseline="0" dirty="0" smtClean="0"/>
              <a:t> предлагаемые программы дополнительного образования непосредственно связаны с лабораторными комплексами для проектной деятельности и являются фундаментом позволяющим в будущем учащимся заниматься проектной деятельностью по выбранному направлению. Получение новых  компетенций помогает понять учащимся свои возможности и интересы, и раньше определиться с </a:t>
            </a:r>
            <a:r>
              <a:rPr lang="ru-RU" baseline="0" dirty="0" err="1" smtClean="0"/>
              <a:t>профилизацией</a:t>
            </a:r>
            <a:r>
              <a:rPr lang="ru-RU" baseline="0" dirty="0" smtClean="0"/>
              <a:t>. В школе уже много лет работает профильное направление «Инженерный класс», куда приходят учащиеся прошедшие курсы дополнительного образования.</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18</a:t>
            </a:fld>
            <a:endParaRPr lang="ru-RU"/>
          </a:p>
        </p:txBody>
      </p:sp>
    </p:spTree>
    <p:extLst>
      <p:ext uri="{BB962C8B-B14F-4D97-AF65-F5344CB8AC3E}">
        <p14:creationId xmlns:p14="http://schemas.microsoft.com/office/powerpoint/2010/main" val="4017116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Но подготовка к обучению в инженерном классе начинается в пятом классе в курсе «Технологий». Именно этот курс формирует будущие инженерные компетенции у учащихся и позволяет сделать отбор учеников с необходимыми качествами. Практическая работа с пятого класса на современном высокотехнологическом оборудовании с использованием компьютерных</a:t>
            </a:r>
            <a:r>
              <a:rPr lang="ru-RU" sz="1200" kern="1200" baseline="0" dirty="0" smtClean="0">
                <a:solidFill>
                  <a:schemeClr val="tx1"/>
                </a:solidFill>
                <a:effectLst/>
                <a:latin typeface="+mn-lt"/>
                <a:ea typeface="+mn-ea"/>
                <a:cs typeface="+mn-cs"/>
              </a:rPr>
              <a:t> языков программирования, освоение основ робототехники и микроэлектроники позволяет учащимся к девятому классу определится в своей профориентации, и сделать осознанный выбор.</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19</a:t>
            </a:fld>
            <a:endParaRPr lang="ru-RU"/>
          </a:p>
        </p:txBody>
      </p:sp>
    </p:spTree>
    <p:extLst>
      <p:ext uri="{BB962C8B-B14F-4D97-AF65-F5344CB8AC3E}">
        <p14:creationId xmlns:p14="http://schemas.microsoft.com/office/powerpoint/2010/main" val="873233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обучения в инженерном классе разработана</a:t>
            </a:r>
            <a:r>
              <a:rPr lang="ru-RU" baseline="0" dirty="0" smtClean="0"/>
              <a:t> специальная программа. Она</a:t>
            </a:r>
            <a:r>
              <a:rPr lang="ru-RU" dirty="0" smtClean="0"/>
              <a:t> состоит из двух блоков: инварианта</a:t>
            </a:r>
            <a:r>
              <a:rPr lang="ru-RU" baseline="0" dirty="0" smtClean="0"/>
              <a:t> и </a:t>
            </a:r>
            <a:r>
              <a:rPr lang="ru-RU" baseline="0" dirty="0" err="1" smtClean="0"/>
              <a:t>вариатива</a:t>
            </a:r>
            <a:r>
              <a:rPr lang="ru-RU" baseline="0" dirty="0" smtClean="0"/>
              <a:t>. Если инвариантная программа изучается всем классом, то вариатив предполагает выбор учеником по своей индивидуальной траектории трех полугодовых курсов по инновационным направлениям развития науки и технологий, с обязательным выполнением двух проектов в 10 и 11 классе. Инвариант дает углубленное естественно-научное образование по математике, физике и информатике. Параллельно учащиеся осваивают инженерные науки такие как ТРИЗ, САПР и Управление проектами. Обязательным являются и </a:t>
            </a:r>
            <a:r>
              <a:rPr lang="en-US" baseline="0" dirty="0" smtClean="0"/>
              <a:t>IT-</a:t>
            </a:r>
            <a:r>
              <a:rPr lang="ru-RU" baseline="0" dirty="0" smtClean="0"/>
              <a:t>технологии, без которых невозможно освоение вариативной части программы.</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20</a:t>
            </a:fld>
            <a:endParaRPr lang="ru-RU"/>
          </a:p>
        </p:txBody>
      </p:sp>
    </p:spTree>
    <p:extLst>
      <p:ext uri="{BB962C8B-B14F-4D97-AF65-F5344CB8AC3E}">
        <p14:creationId xmlns:p14="http://schemas.microsoft.com/office/powerpoint/2010/main" val="381848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7347" name="Заметки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 школе</a:t>
            </a:r>
            <a:r>
              <a:rPr lang="ru-RU" baseline="0" dirty="0" smtClean="0"/>
              <a:t> 29</a:t>
            </a:r>
            <a:r>
              <a:rPr lang="ru-RU" dirty="0" smtClean="0"/>
              <a:t> города Подольска уже</a:t>
            </a:r>
            <a:r>
              <a:rPr lang="ru-RU" baseline="0" dirty="0" smtClean="0"/>
              <a:t> 15</a:t>
            </a:r>
            <a:r>
              <a:rPr lang="ru-RU" dirty="0" smtClean="0"/>
              <a:t> лет продолжается формирование мотивирующей</a:t>
            </a:r>
            <a:r>
              <a:rPr lang="ru-RU" baseline="0" dirty="0" smtClean="0"/>
              <a:t> интерактивной среды, которая стимулирует учащихся</a:t>
            </a:r>
            <a:r>
              <a:rPr lang="ru-RU" sz="1200" b="0" i="0" u="none" strike="noStrike" kern="1200" baseline="0" dirty="0" smtClean="0">
                <a:solidFill>
                  <a:schemeClr val="tx1"/>
                </a:solidFill>
                <a:latin typeface="+mn-lt"/>
                <a:ea typeface="+mn-ea"/>
                <a:cs typeface="+mn-cs"/>
              </a:rPr>
              <a:t> к выбору инженерных профессий, позволяет создать систему непрерывного инженерного образования 5 – 11, подготовить учащихся, обладающих академическими знаниями и профессиональными компетенциями для дальнейшего обучения по наиболее приоритетным направлениям отечественной науки и техники. Одним из важнейших педагогических инструментов развития нужных компетенций мы считаем проектную деятельность и позиционируем свою школу как цифровую школу проектных технологий. </a:t>
            </a:r>
          </a:p>
          <a:p>
            <a:endParaRPr lang="ru-RU" dirty="0" smtClean="0"/>
          </a:p>
          <a:p>
            <a:pPr eaLnBrk="1" hangingPunct="1">
              <a:spcBef>
                <a:spcPct val="0"/>
              </a:spcBef>
            </a:pPr>
            <a:endParaRPr lang="ru-RU" dirty="0" smtClean="0"/>
          </a:p>
        </p:txBody>
      </p:sp>
    </p:spTree>
    <p:extLst>
      <p:ext uri="{BB962C8B-B14F-4D97-AF65-F5344CB8AC3E}">
        <p14:creationId xmlns:p14="http://schemas.microsoft.com/office/powerpoint/2010/main" val="842671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Вариативные курсы для будущих инженеров читают приглашенные специалисты. Источников таких кадров три: это, либо люди с потребностью делится своими знаниями с детьми, либо бизнес-партнеры, либо академические партнеры школы. Академические партнеры это преподаватели МИФИ, МФТИ, ВШЭ, </a:t>
            </a:r>
            <a:r>
              <a:rPr lang="ru-RU" baseline="0" dirty="0" err="1" smtClean="0"/>
              <a:t>Мосполитеха</a:t>
            </a:r>
            <a:r>
              <a:rPr lang="ru-RU" baseline="0" dirty="0" smtClean="0"/>
              <a:t> и т.п., бизнес-партнеры - в основном члены подольской организации СМУС, Совета молодых ученых и специалистов, сотрудники инновационных предприятий Подольска и Москвы. Как правило это молодые люди, из руководящего состава  своих фирм, в большинстве с ученой степенью, знающие потребности своих предприятий, и поэтому научные проекты, которые они предлагают учащимся обязательно будут востребованы и внедрены, а это очень важно для тех кто их выполняет.</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16590722-A8FA-4438-B60D-8E25EA31EB58}" type="slidenum">
              <a:rPr lang="ru-RU" smtClean="0"/>
              <a:t>21</a:t>
            </a:fld>
            <a:endParaRPr lang="ru-RU"/>
          </a:p>
        </p:txBody>
      </p:sp>
    </p:spTree>
    <p:extLst>
      <p:ext uri="{BB962C8B-B14F-4D97-AF65-F5344CB8AC3E}">
        <p14:creationId xmlns:p14="http://schemas.microsoft.com/office/powerpoint/2010/main" val="150068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Третий инструмент для проектной деятельности  проектная платформа «</a:t>
            </a:r>
            <a:r>
              <a:rPr lang="ru-RU" baseline="0" dirty="0" err="1" smtClean="0"/>
              <a:t>Космодис</a:t>
            </a:r>
            <a:r>
              <a:rPr lang="ru-RU" baseline="0" dirty="0" smtClean="0"/>
              <a:t>» - </a:t>
            </a:r>
            <a:r>
              <a:rPr lang="ru-RU" dirty="0" smtClean="0"/>
              <a:t>это принципиально новый формат проектного творчества, </a:t>
            </a:r>
            <a:r>
              <a:rPr lang="ru-RU" baseline="0" dirty="0" smtClean="0"/>
              <a:t>программное обеспечение на базе которого проходят все этапы проектной деятельности учащегося включает в себя базы проектов, экспертов, научных консультантов, оборудования, учащихся и, наконец,  фестивалей как вершины айсберга, опирающейся на предыдущие компоненты,  на которых создатели проектов в объективном соревновании доказывают превосходство и полезность для человечества своего творения. Безусловно существует много проектных конкурсов, в которых могут участвовать и участвуют учащиеся школы, но «</a:t>
            </a:r>
            <a:r>
              <a:rPr lang="ru-RU" baseline="0" dirty="0" err="1" smtClean="0"/>
              <a:t>Космодис</a:t>
            </a:r>
            <a:r>
              <a:rPr lang="ru-RU" baseline="0" dirty="0" smtClean="0"/>
              <a:t>» это наше создание, где школа является соучредителем, а учащиеся всегда принимают участие в проведении фестивалей в качестве волонтеров.</a:t>
            </a:r>
            <a:endParaRPr lang="ru-RU" dirty="0" smtClean="0"/>
          </a:p>
        </p:txBody>
      </p:sp>
      <p:sp>
        <p:nvSpPr>
          <p:cNvPr id="4" name="Номер слайда 3"/>
          <p:cNvSpPr>
            <a:spLocks noGrp="1"/>
          </p:cNvSpPr>
          <p:nvPr>
            <p:ph type="sldNum" sz="quarter" idx="10"/>
          </p:nvPr>
        </p:nvSpPr>
        <p:spPr/>
        <p:txBody>
          <a:bodyPr/>
          <a:lstStyle/>
          <a:p>
            <a:fld id="{B4D0173C-CD45-49C5-A493-A14C801DC06A}" type="slidenum">
              <a:rPr lang="ru-RU" smtClean="0"/>
              <a:t>22</a:t>
            </a:fld>
            <a:endParaRPr lang="ru-RU"/>
          </a:p>
        </p:txBody>
      </p:sp>
    </p:spTree>
    <p:extLst>
      <p:ext uri="{BB962C8B-B14F-4D97-AF65-F5344CB8AC3E}">
        <p14:creationId xmlns:p14="http://schemas.microsoft.com/office/powerpoint/2010/main" val="2626898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Первоначальная идея проекта – инженерное</a:t>
            </a:r>
            <a:r>
              <a:rPr lang="ru-RU" baseline="0" dirty="0" smtClean="0"/>
              <a:t> творчество первопроходцев космоса, создающих колонии землян на объектах Солнечной системы. Амбициозная цель стоящая перед будущими поколениями жителей планеты Земля, требующая для своего достижения решение широчайшего круга технических задач во всех областях человеческой деятельности. И что самое важное, не решаемых до сих пор на Земле в силу комфортного существования ее жителей, или благодаря длительной эволюции нашего вида, или завоеваниям технического прогресса. Существование колоний землян на других космических телах будет сложным, а природа враждебной нашим организмам, человечеству придется очень быстро решать проблемы выживания по всем направлениям жизнедеятельности. Творческий потенциал такой задачи огромен. В дальнейшем идея «</a:t>
            </a:r>
            <a:r>
              <a:rPr lang="ru-RU" baseline="0" dirty="0" err="1" smtClean="0"/>
              <a:t>Космодиса</a:t>
            </a:r>
            <a:r>
              <a:rPr lang="ru-RU" baseline="0" dirty="0" smtClean="0"/>
              <a:t>» расширилась и включила земные задачи экологии, биотехнологий и т.п.  </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23</a:t>
            </a:fld>
            <a:endParaRPr lang="ru-RU"/>
          </a:p>
        </p:txBody>
      </p:sp>
    </p:spTree>
    <p:extLst>
      <p:ext uri="{BB962C8B-B14F-4D97-AF65-F5344CB8AC3E}">
        <p14:creationId xmlns:p14="http://schemas.microsoft.com/office/powerpoint/2010/main" val="835330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Формула фестиваля «</a:t>
            </a:r>
            <a:r>
              <a:rPr lang="ru-RU" sz="1200" kern="1200" dirty="0" err="1" smtClean="0">
                <a:solidFill>
                  <a:schemeClr val="tx1"/>
                </a:solidFill>
                <a:effectLst/>
                <a:latin typeface="+mn-lt"/>
                <a:ea typeface="+mn-ea"/>
                <a:cs typeface="+mn-cs"/>
              </a:rPr>
              <a:t>Космодис</a:t>
            </a:r>
            <a:r>
              <a:rPr lang="ru-RU" sz="1200" kern="1200" dirty="0" smtClean="0">
                <a:solidFill>
                  <a:schemeClr val="tx1"/>
                </a:solidFill>
                <a:effectLst/>
                <a:latin typeface="+mn-lt"/>
                <a:ea typeface="+mn-ea"/>
                <a:cs typeface="+mn-cs"/>
              </a:rPr>
              <a:t>» – это трехэтапный конкурс, который проходит через заочный тур, экспертную</a:t>
            </a:r>
            <a:r>
              <a:rPr lang="ru-RU" sz="1200" kern="1200" baseline="0" dirty="0" smtClean="0">
                <a:solidFill>
                  <a:schemeClr val="tx1"/>
                </a:solidFill>
                <a:effectLst/>
                <a:latin typeface="+mn-lt"/>
                <a:ea typeface="+mn-ea"/>
                <a:cs typeface="+mn-cs"/>
              </a:rPr>
              <a:t> стендовую защиту и завершается публичной защитой в </a:t>
            </a:r>
            <a:r>
              <a:rPr lang="en-US" sz="1200" kern="1200" baseline="0" dirty="0" smtClean="0">
                <a:solidFill>
                  <a:schemeClr val="tx1"/>
                </a:solidFill>
                <a:effectLst/>
                <a:latin typeface="+mn-lt"/>
                <a:ea typeface="+mn-ea"/>
                <a:cs typeface="+mn-cs"/>
              </a:rPr>
              <a:t>TED </a:t>
            </a:r>
            <a:r>
              <a:rPr lang="ru-RU" sz="1200" kern="1200" baseline="0" dirty="0" smtClean="0">
                <a:solidFill>
                  <a:schemeClr val="tx1"/>
                </a:solidFill>
                <a:effectLst/>
                <a:latin typeface="+mn-lt"/>
                <a:ea typeface="+mn-ea"/>
                <a:cs typeface="+mn-cs"/>
              </a:rPr>
              <a:t>формате.  </a:t>
            </a:r>
            <a:r>
              <a:rPr lang="ru-RU" sz="1200" kern="1200" dirty="0" smtClean="0">
                <a:solidFill>
                  <a:schemeClr val="tx1"/>
                </a:solidFill>
                <a:effectLst/>
                <a:latin typeface="+mn-lt"/>
                <a:ea typeface="+mn-ea"/>
                <a:cs typeface="+mn-cs"/>
              </a:rPr>
              <a:t>Родился проект «</a:t>
            </a:r>
            <a:r>
              <a:rPr lang="ru-RU" sz="1200" kern="1200" dirty="0" err="1" smtClean="0">
                <a:solidFill>
                  <a:schemeClr val="tx1"/>
                </a:solidFill>
                <a:effectLst/>
                <a:latin typeface="+mn-lt"/>
                <a:ea typeface="+mn-ea"/>
                <a:cs typeface="+mn-cs"/>
              </a:rPr>
              <a:t>Космодис</a:t>
            </a:r>
            <a:r>
              <a:rPr lang="ru-RU" sz="1200" kern="1200" dirty="0" smtClean="0">
                <a:solidFill>
                  <a:schemeClr val="tx1"/>
                </a:solidFill>
                <a:effectLst/>
                <a:latin typeface="+mn-lt"/>
                <a:ea typeface="+mn-ea"/>
                <a:cs typeface="+mn-cs"/>
              </a:rPr>
              <a:t> в 2016 году, а к настоящему моменту интернет-платформа «</a:t>
            </a:r>
            <a:r>
              <a:rPr lang="ru-RU" sz="1200" kern="1200" dirty="0" err="1" smtClean="0">
                <a:solidFill>
                  <a:schemeClr val="tx1"/>
                </a:solidFill>
                <a:effectLst/>
                <a:latin typeface="+mn-lt"/>
                <a:ea typeface="+mn-ea"/>
                <a:cs typeface="+mn-cs"/>
              </a:rPr>
              <a:t>Космодис</a:t>
            </a:r>
            <a:r>
              <a:rPr lang="ru-RU" sz="1200" kern="1200" dirty="0" smtClean="0">
                <a:solidFill>
                  <a:schemeClr val="tx1"/>
                </a:solidFill>
                <a:effectLst/>
                <a:latin typeface="+mn-lt"/>
                <a:ea typeface="+mn-ea"/>
                <a:cs typeface="+mn-cs"/>
              </a:rPr>
              <a:t>»,  уже приобрела статус всероссийского фестиваля проектных работ, и победители, и призеры фестивалей получают дополнительные балы к ЕГЭ при поступлении в определенные ВУЗы, что является немалым стимулом для учащихся.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3939A2-AC2A-4DF9-B380-E72F34D027E6}" type="slidenum">
              <a:rPr lang="ru-RU" smtClean="0"/>
              <a:t>24</a:t>
            </a:fld>
            <a:endParaRPr lang="ru-RU"/>
          </a:p>
        </p:txBody>
      </p:sp>
    </p:spTree>
    <p:extLst>
      <p:ext uri="{BB962C8B-B14F-4D97-AF65-F5344CB8AC3E}">
        <p14:creationId xmlns:p14="http://schemas.microsoft.com/office/powerpoint/2010/main" val="3777257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54138" y="631825"/>
            <a:ext cx="4210050" cy="3157538"/>
          </a:xfrm>
        </p:spPr>
      </p:sp>
      <p:sp>
        <p:nvSpPr>
          <p:cNvPr id="3" name="Заметки 2"/>
          <p:cNvSpPr>
            <a:spLocks noGrp="1"/>
          </p:cNvSpPr>
          <p:nvPr>
            <p:ph type="body" idx="1"/>
          </p:nvPr>
        </p:nvSpPr>
        <p:spPr/>
        <p:txBody>
          <a:bodyPr/>
          <a:lstStyle/>
          <a:p>
            <a:r>
              <a:rPr lang="ru-RU" dirty="0" smtClean="0"/>
              <a:t>Примеры стендовой экспертной защиты во время очного тура фестиваля и  выступления</a:t>
            </a:r>
            <a:r>
              <a:rPr lang="ru-RU" baseline="0" dirty="0" smtClean="0"/>
              <a:t> в </a:t>
            </a:r>
            <a:r>
              <a:rPr lang="en-US" baseline="0" dirty="0" smtClean="0"/>
              <a:t>TED</a:t>
            </a:r>
            <a:r>
              <a:rPr lang="ru-RU" baseline="0" dirty="0" smtClean="0"/>
              <a:t>-формате в финале конкурса.</a:t>
            </a:r>
            <a:endParaRPr lang="ru-RU" dirty="0"/>
          </a:p>
        </p:txBody>
      </p:sp>
    </p:spTree>
    <p:extLst>
      <p:ext uri="{BB962C8B-B14F-4D97-AF65-F5344CB8AC3E}">
        <p14:creationId xmlns:p14="http://schemas.microsoft.com/office/powerpoint/2010/main" val="256488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Конкурсы проводятся по регионального принципу и проходят во многих </a:t>
            </a:r>
            <a:r>
              <a:rPr lang="ru-RU" sz="1400" kern="1200" dirty="0" smtClean="0">
                <a:solidFill>
                  <a:schemeClr val="tx1"/>
                </a:solidFill>
                <a:effectLst/>
                <a:latin typeface="+mn-lt"/>
                <a:ea typeface="+mn-ea"/>
                <a:cs typeface="+mn-cs"/>
              </a:rPr>
              <a:t>субъектах</a:t>
            </a:r>
            <a:r>
              <a:rPr lang="ru-RU" sz="1200" kern="1200" dirty="0" smtClean="0">
                <a:solidFill>
                  <a:schemeClr val="tx1"/>
                </a:solidFill>
                <a:effectLst/>
                <a:latin typeface="+mn-lt"/>
                <a:ea typeface="+mn-ea"/>
                <a:cs typeface="+mn-cs"/>
              </a:rPr>
              <a:t> Российской Федерации. На слайде показаны финалы региональных фестивалей «</a:t>
            </a:r>
            <a:r>
              <a:rPr lang="ru-RU" sz="1200" kern="1200" dirty="0" err="1" smtClean="0">
                <a:solidFill>
                  <a:schemeClr val="tx1"/>
                </a:solidFill>
                <a:effectLst/>
                <a:latin typeface="+mn-lt"/>
                <a:ea typeface="+mn-ea"/>
                <a:cs typeface="+mn-cs"/>
              </a:rPr>
              <a:t>Космодис</a:t>
            </a:r>
            <a:r>
              <a:rPr lang="ru-RU" sz="1200" kern="1200" dirty="0" smtClean="0">
                <a:solidFill>
                  <a:schemeClr val="tx1"/>
                </a:solidFill>
                <a:effectLst/>
                <a:latin typeface="+mn-lt"/>
                <a:ea typeface="+mn-ea"/>
                <a:cs typeface="+mn-cs"/>
              </a:rPr>
              <a:t>»  Мордовия 2018 и Московская область 2019.</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26</a:t>
            </a:fld>
            <a:endParaRPr lang="ru-RU"/>
          </a:p>
        </p:txBody>
      </p:sp>
    </p:spTree>
    <p:extLst>
      <p:ext uri="{BB962C8B-B14F-4D97-AF65-F5344CB8AC3E}">
        <p14:creationId xmlns:p14="http://schemas.microsoft.com/office/powerpoint/2010/main" val="2114784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Четвертый</a:t>
            </a:r>
            <a:r>
              <a:rPr lang="ru-RU" baseline="0" dirty="0" smtClean="0"/>
              <a:t> инструмент проектной деятельности </a:t>
            </a:r>
            <a:r>
              <a:rPr lang="ru-RU" sz="1200" b="1" baseline="0" dirty="0" smtClean="0">
                <a:solidFill>
                  <a:schemeClr val="bg1"/>
                </a:solidFill>
                <a:effectLst>
                  <a:outerShdw blurRad="38100" dist="38100" dir="2700000" algn="tl">
                    <a:srgbClr val="000000">
                      <a:alpha val="43137"/>
                    </a:srgbClr>
                  </a:outerShdw>
                </a:effectLst>
                <a:latin typeface="Helvetica" charset="0"/>
                <a:cs typeface="Helvetica" charset="0"/>
              </a:rPr>
              <a:t>п</a:t>
            </a:r>
            <a:r>
              <a:rPr lang="ru-RU" sz="1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латформа интернета вещей </a:t>
            </a:r>
            <a:r>
              <a:rPr lang="en-US" sz="1200" b="1" dirty="0" err="1"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Greenpl</a:t>
            </a:r>
            <a:r>
              <a:rPr lang="ru-RU" sz="1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a:t>
            </a:r>
            <a:r>
              <a:rPr lang="ru-RU" dirty="0" smtClean="0"/>
              <a:t> Это технология глубинной  автоматизации производственных процессов, научных исследований, экспериментов</a:t>
            </a:r>
            <a:r>
              <a:rPr lang="ru-RU" baseline="0" dirty="0" smtClean="0"/>
              <a:t>,– всего того, что входит в понятие проектная деятельность, благодаря всемирной паутине. П</a:t>
            </a:r>
            <a:r>
              <a:rPr lang="ru-RU" dirty="0" smtClean="0"/>
              <a:t>ринципиально изменились не только индивидуальные</a:t>
            </a:r>
            <a:r>
              <a:rPr lang="ru-RU" baseline="0" dirty="0" smtClean="0"/>
              <a:t> проекты учащихся, но </a:t>
            </a:r>
            <a:r>
              <a:rPr lang="ru-RU" dirty="0" smtClean="0"/>
              <a:t> стали </a:t>
            </a:r>
            <a:r>
              <a:rPr lang="ru-RU" dirty="0"/>
              <a:t>возможны </a:t>
            </a:r>
            <a:r>
              <a:rPr lang="ru-RU" dirty="0" smtClean="0"/>
              <a:t>и такие крупные </a:t>
            </a:r>
            <a:r>
              <a:rPr lang="ru-RU" dirty="0"/>
              <a:t>проекты школы: биоэнергетический комплекс, альтернативная энергетика, </a:t>
            </a:r>
            <a:r>
              <a:rPr lang="ru-RU" dirty="0" err="1" smtClean="0"/>
              <a:t>астро</a:t>
            </a:r>
            <a:r>
              <a:rPr lang="ru-RU" dirty="0" smtClean="0"/>
              <a:t>-космический комплекс, мониторинг </a:t>
            </a:r>
            <a:r>
              <a:rPr lang="ru-RU" dirty="0"/>
              <a:t>климата в классах и </a:t>
            </a:r>
            <a:r>
              <a:rPr lang="ru-RU" dirty="0" smtClean="0"/>
              <a:t>помещениях,</a:t>
            </a:r>
            <a:r>
              <a:rPr lang="ru-RU" baseline="0" dirty="0" smtClean="0"/>
              <a:t> и, наконец, создание умной школы. </a:t>
            </a:r>
            <a:r>
              <a:rPr lang="ru-RU" dirty="0" smtClean="0"/>
              <a:t> Разработкой платформы </a:t>
            </a:r>
            <a:r>
              <a:rPr lang="en-US" dirty="0" err="1" smtClean="0"/>
              <a:t>Greenpl</a:t>
            </a:r>
            <a:r>
              <a:rPr lang="ru-RU" dirty="0" smtClean="0"/>
              <a:t> </a:t>
            </a:r>
            <a:r>
              <a:rPr lang="ru-RU" dirty="0"/>
              <a:t>занимаются выпускники </a:t>
            </a:r>
            <a:r>
              <a:rPr lang="ru-RU" dirty="0" smtClean="0"/>
              <a:t>нашей</a:t>
            </a:r>
            <a:r>
              <a:rPr lang="ru-RU" baseline="0" dirty="0" smtClean="0"/>
              <a:t> </a:t>
            </a:r>
            <a:r>
              <a:rPr lang="ru-RU" dirty="0" smtClean="0"/>
              <a:t>школы</a:t>
            </a:r>
            <a:r>
              <a:rPr lang="ru-RU" dirty="0"/>
              <a:t>: когда-то </a:t>
            </a:r>
            <a:r>
              <a:rPr lang="ru-RU" dirty="0" smtClean="0"/>
              <a:t>это был школьный </a:t>
            </a:r>
            <a:r>
              <a:rPr lang="ru-RU" dirty="0"/>
              <a:t>проект </a:t>
            </a:r>
            <a:r>
              <a:rPr lang="ru-RU" dirty="0" smtClean="0"/>
              <a:t>- теперь успешный образовательный </a:t>
            </a:r>
            <a:r>
              <a:rPr lang="ru-RU" dirty="0" err="1" smtClean="0"/>
              <a:t>стартап</a:t>
            </a:r>
            <a:r>
              <a:rPr lang="ru-RU" dirty="0" smtClean="0"/>
              <a:t> </a:t>
            </a:r>
            <a:r>
              <a:rPr lang="ru-RU" dirty="0"/>
              <a:t>в сфере интернета вещей.</a:t>
            </a:r>
          </a:p>
        </p:txBody>
      </p:sp>
      <p:sp>
        <p:nvSpPr>
          <p:cNvPr id="4" name="Номер слайда 3"/>
          <p:cNvSpPr>
            <a:spLocks noGrp="1"/>
          </p:cNvSpPr>
          <p:nvPr>
            <p:ph type="sldNum" sz="quarter" idx="5"/>
          </p:nvPr>
        </p:nvSpPr>
        <p:spPr/>
        <p:txBody>
          <a:bodyPr/>
          <a:lstStyle/>
          <a:p>
            <a:fld id="{F7F76D17-15EC-C941-9EC5-530ED775494D}" type="slidenum">
              <a:rPr lang="ru-RU" smtClean="0"/>
              <a:t>27</a:t>
            </a:fld>
            <a:endParaRPr lang="ru-RU"/>
          </a:p>
        </p:txBody>
      </p:sp>
    </p:spTree>
    <p:extLst>
      <p:ext uri="{BB962C8B-B14F-4D97-AF65-F5344CB8AC3E}">
        <p14:creationId xmlns:p14="http://schemas.microsoft.com/office/powerpoint/2010/main" val="852866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Если коротко, то интернет вещей – это взаимодействие датчиков, выключателей, кофеварок, автомобилей, систем </a:t>
            </a:r>
            <a:r>
              <a:rPr lang="ru-RU" dirty="0" err="1"/>
              <a:t>автополива</a:t>
            </a:r>
            <a:r>
              <a:rPr lang="ru-RU" dirty="0"/>
              <a:t> и др. устройств между собой и окружающим миром с целью автоматизировать рутинные задачи, повысить безопасность и оптимизировать процессы. Примером технологии интернета вещей может послужить умный дом, умный город или умная оранжерея</a:t>
            </a:r>
            <a:r>
              <a:rPr lang="ru-RU" dirty="0" smtClean="0"/>
              <a:t>.</a:t>
            </a:r>
          </a:p>
        </p:txBody>
      </p:sp>
      <p:sp>
        <p:nvSpPr>
          <p:cNvPr id="4" name="Номер слайда 3"/>
          <p:cNvSpPr>
            <a:spLocks noGrp="1"/>
          </p:cNvSpPr>
          <p:nvPr>
            <p:ph type="sldNum" sz="quarter" idx="5"/>
          </p:nvPr>
        </p:nvSpPr>
        <p:spPr/>
        <p:txBody>
          <a:bodyPr/>
          <a:lstStyle/>
          <a:p>
            <a:fld id="{F7F76D17-15EC-C941-9EC5-530ED775494D}" type="slidenum">
              <a:rPr lang="ru-RU" smtClean="0"/>
              <a:t>28</a:t>
            </a:fld>
            <a:endParaRPr lang="ru-RU"/>
          </a:p>
        </p:txBody>
      </p:sp>
    </p:spTree>
    <p:extLst>
      <p:ext uri="{BB962C8B-B14F-4D97-AF65-F5344CB8AC3E}">
        <p14:creationId xmlns:p14="http://schemas.microsoft.com/office/powerpoint/2010/main" val="2146698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Перед</a:t>
            </a:r>
            <a:r>
              <a:rPr lang="ru-RU" baseline="0" dirty="0" smtClean="0"/>
              <a:t> вами</a:t>
            </a:r>
            <a:r>
              <a:rPr lang="ru-RU" dirty="0" smtClean="0"/>
              <a:t> ряд школьных научно-исследовательских комплексов,</a:t>
            </a:r>
            <a:r>
              <a:rPr lang="ru-RU" baseline="0" dirty="0" smtClean="0"/>
              <a:t> проектов группы А, работающих под управлением интернета вещей.</a:t>
            </a:r>
            <a:endParaRPr lang="ru-RU" dirty="0" smtClean="0"/>
          </a:p>
          <a:p>
            <a:pPr marL="228600" indent="-228600">
              <a:buAutoNum type="arabicPeriod"/>
            </a:pPr>
            <a:r>
              <a:rPr lang="ru-RU" dirty="0" smtClean="0"/>
              <a:t>Это обсерватория с управлением через сеть интернет. В состав обсерватории входят  телескопы</a:t>
            </a:r>
            <a:r>
              <a:rPr lang="en-US" dirty="0" smtClean="0"/>
              <a:t> Meade </a:t>
            </a:r>
            <a:r>
              <a:rPr lang="ru-RU" dirty="0" smtClean="0"/>
              <a:t>и </a:t>
            </a:r>
            <a:r>
              <a:rPr lang="en-US" dirty="0" smtClean="0"/>
              <a:t>Coronado</a:t>
            </a:r>
            <a:r>
              <a:rPr lang="ru-RU" dirty="0" smtClean="0"/>
              <a:t>, автоматизированный купол, датчик погоды.</a:t>
            </a:r>
          </a:p>
          <a:p>
            <a:pPr marL="228600" indent="-228600">
              <a:buAutoNum type="arabicPeriod"/>
            </a:pPr>
            <a:r>
              <a:rPr lang="ru-RU" dirty="0" smtClean="0"/>
              <a:t>Метеостанция, предоставляющая свежие данные о погоде с возможностью управления некоторыми системами биоэнергетического комплекса.</a:t>
            </a:r>
          </a:p>
          <a:p>
            <a:r>
              <a:rPr lang="ru-RU" dirty="0" smtClean="0"/>
              <a:t>3. Биоэнергетический</a:t>
            </a:r>
            <a:r>
              <a:rPr lang="ru-RU" baseline="0" dirty="0" smtClean="0"/>
              <a:t> </a:t>
            </a:r>
            <a:r>
              <a:rPr lang="ru-RU" dirty="0" smtClean="0"/>
              <a:t>комплекс оснащенный современными беспроводными датчиками, информация с которых позволяет вести оперативное управление объектом</a:t>
            </a:r>
          </a:p>
          <a:p>
            <a:r>
              <a:rPr lang="ru-RU" dirty="0" smtClean="0"/>
              <a:t>4. Пункт</a:t>
            </a:r>
            <a:r>
              <a:rPr lang="ru-RU" baseline="0" dirty="0" smtClean="0"/>
              <a:t> управления школьной серверной, включающей 13 серверов различного назначения,  и солнечной электростанцией.</a:t>
            </a:r>
            <a:endParaRPr lang="ru-RU" dirty="0"/>
          </a:p>
        </p:txBody>
      </p:sp>
      <p:sp>
        <p:nvSpPr>
          <p:cNvPr id="4" name="Номер слайда 3"/>
          <p:cNvSpPr>
            <a:spLocks noGrp="1"/>
          </p:cNvSpPr>
          <p:nvPr>
            <p:ph type="sldNum" sz="quarter" idx="5"/>
          </p:nvPr>
        </p:nvSpPr>
        <p:spPr/>
        <p:txBody>
          <a:bodyPr/>
          <a:lstStyle/>
          <a:p>
            <a:fld id="{F7F76D17-15EC-C941-9EC5-530ED775494D}" type="slidenum">
              <a:rPr lang="ru-RU" smtClean="0"/>
              <a:t>29</a:t>
            </a:fld>
            <a:endParaRPr lang="ru-RU"/>
          </a:p>
        </p:txBody>
      </p:sp>
    </p:spTree>
    <p:extLst>
      <p:ext uri="{BB962C8B-B14F-4D97-AF65-F5344CB8AC3E}">
        <p14:creationId xmlns:p14="http://schemas.microsoft.com/office/powerpoint/2010/main" val="2268666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 вот примеры проектов учащихся,</a:t>
            </a:r>
            <a:r>
              <a:rPr lang="ru-RU" baseline="0" dirty="0" smtClean="0"/>
              <a:t> которые можно выполнять, используя интернет вещей. </a:t>
            </a:r>
          </a:p>
          <a:p>
            <a:r>
              <a:rPr lang="ru-RU" baseline="0" dirty="0" smtClean="0"/>
              <a:t>1. </a:t>
            </a:r>
            <a:r>
              <a:rPr lang="ru-RU" dirty="0" smtClean="0"/>
              <a:t>Микробный топливный элемент. Отходы от перепелиной фермы используются для получения электричества и удобрения.</a:t>
            </a:r>
          </a:p>
          <a:p>
            <a:r>
              <a:rPr lang="ru-RU" dirty="0" smtClean="0"/>
              <a:t>2. Исследовательское судно </a:t>
            </a:r>
            <a:r>
              <a:rPr lang="en-US" dirty="0" smtClean="0"/>
              <a:t>FANTON</a:t>
            </a:r>
            <a:r>
              <a:rPr lang="ru-RU" dirty="0" smtClean="0"/>
              <a:t>,</a:t>
            </a:r>
            <a:r>
              <a:rPr lang="ru-RU" baseline="0" dirty="0" smtClean="0"/>
              <a:t> для измерения экологических параметров в труднодоступных местах, работающее на солнечных батареях.</a:t>
            </a:r>
          </a:p>
          <a:p>
            <a:r>
              <a:rPr lang="ru-RU" baseline="0" dirty="0" smtClean="0"/>
              <a:t>3. Наблюдение развития куриного эмбриона в инкубаторе в динамике путем накопления фотоснимков с помощью интернета вещей.</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30</a:t>
            </a:fld>
            <a:endParaRPr lang="ru-RU"/>
          </a:p>
        </p:txBody>
      </p:sp>
    </p:spTree>
    <p:extLst>
      <p:ext uri="{BB962C8B-B14F-4D97-AF65-F5344CB8AC3E}">
        <p14:creationId xmlns:p14="http://schemas.microsoft.com/office/powerpoint/2010/main" val="3203534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Так схематически выглядит мотивирующая среда цифровой школы, которая  формируется из </a:t>
            </a:r>
            <a:r>
              <a:rPr lang="ru-RU" sz="1200" kern="1200" dirty="0" err="1" smtClean="0">
                <a:solidFill>
                  <a:schemeClr val="tx1"/>
                </a:solidFill>
                <a:effectLst/>
                <a:latin typeface="+mn-lt"/>
                <a:ea typeface="+mn-ea"/>
                <a:cs typeface="+mn-cs"/>
              </a:rPr>
              <a:t>техносферы</a:t>
            </a:r>
            <a:r>
              <a:rPr lang="ru-RU" sz="1200" kern="1200" dirty="0" smtClean="0">
                <a:solidFill>
                  <a:schemeClr val="tx1"/>
                </a:solidFill>
                <a:effectLst/>
                <a:latin typeface="+mn-lt"/>
                <a:ea typeface="+mn-ea"/>
                <a:cs typeface="+mn-cs"/>
              </a:rPr>
              <a:t> школы, методических и технических инструментов для проектной деятельности, позволяет провести</a:t>
            </a:r>
            <a:r>
              <a:rPr lang="ru-RU" sz="1200" kern="1200" baseline="0" dirty="0" smtClean="0">
                <a:solidFill>
                  <a:schemeClr val="tx1"/>
                </a:solidFill>
                <a:effectLst/>
                <a:latin typeface="+mn-lt"/>
                <a:ea typeface="+mn-ea"/>
                <a:cs typeface="+mn-cs"/>
              </a:rPr>
              <a:t> реальную инженерную пропедевтику на базе курса «Технологий» основной школы</a:t>
            </a:r>
            <a:r>
              <a:rPr lang="ru-RU" sz="1200" kern="1200" dirty="0" smtClean="0">
                <a:solidFill>
                  <a:schemeClr val="tx1"/>
                </a:solidFill>
                <a:effectLst/>
                <a:latin typeface="+mn-lt"/>
                <a:ea typeface="+mn-ea"/>
                <a:cs typeface="+mn-cs"/>
              </a:rPr>
              <a:t>. А в старшей школе три элемента </a:t>
            </a:r>
            <a:r>
              <a:rPr lang="ru-RU" sz="1200" kern="1200" dirty="0" err="1" smtClean="0">
                <a:solidFill>
                  <a:schemeClr val="tx1"/>
                </a:solidFill>
                <a:effectLst/>
                <a:latin typeface="+mn-lt"/>
                <a:ea typeface="+mn-ea"/>
                <a:cs typeface="+mn-cs"/>
              </a:rPr>
              <a:t>техносферы</a:t>
            </a:r>
            <a:r>
              <a:rPr lang="ru-RU" sz="1200" kern="1200" dirty="0" smtClean="0">
                <a:solidFill>
                  <a:schemeClr val="tx1"/>
                </a:solidFill>
                <a:effectLst/>
                <a:latin typeface="+mn-lt"/>
                <a:ea typeface="+mn-ea"/>
                <a:cs typeface="+mn-cs"/>
              </a:rPr>
              <a:t> и четыре инструмента проектной деятельности позволяют ввести инженерный профиль и полноценно организовать</a:t>
            </a:r>
            <a:r>
              <a:rPr lang="ru-RU" sz="1200" kern="1200" baseline="0" dirty="0" smtClean="0">
                <a:solidFill>
                  <a:schemeClr val="tx1"/>
                </a:solidFill>
                <a:effectLst/>
                <a:latin typeface="+mn-lt"/>
                <a:ea typeface="+mn-ea"/>
                <a:cs typeface="+mn-cs"/>
              </a:rPr>
              <a:t> обучение новой дисциплине в курсе «Индивидуальный проект», который два года назад появился в основном расписании,</a:t>
            </a:r>
            <a:r>
              <a:rPr lang="ru-RU" sz="1200" kern="1200" dirty="0" smtClean="0">
                <a:solidFill>
                  <a:schemeClr val="tx1"/>
                </a:solidFill>
                <a:effectLst/>
                <a:latin typeface="+mn-lt"/>
                <a:ea typeface="+mn-ea"/>
                <a:cs typeface="+mn-cs"/>
              </a:rPr>
              <a:t> и все учащиеся 10-х классов теперь осваивают проектные технологии. Рассмотрим подробнее элементы школьной мотивирующей среды.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3939A2-AC2A-4DF9-B380-E72F34D027E6}"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1418527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2019 году на чемпионате мира по </a:t>
            </a:r>
            <a:r>
              <a:rPr lang="ru-RU" sz="1200" kern="1200" dirty="0" err="1" smtClean="0">
                <a:solidFill>
                  <a:schemeClr val="tx1"/>
                </a:solidFill>
                <a:effectLst/>
                <a:latin typeface="+mn-lt"/>
                <a:ea typeface="+mn-ea"/>
                <a:cs typeface="+mn-cs"/>
              </a:rPr>
              <a:t>ворлдскилз</a:t>
            </a:r>
            <a:r>
              <a:rPr lang="ru-RU" sz="1200" kern="1200" dirty="0" smtClean="0">
                <a:solidFill>
                  <a:schemeClr val="tx1"/>
                </a:solidFill>
                <a:effectLst/>
                <a:latin typeface="+mn-lt"/>
                <a:ea typeface="+mn-ea"/>
                <a:cs typeface="+mn-cs"/>
              </a:rPr>
              <a:t> в Казани, была впервые представлена новая номинация «Умный город», которую представляла</a:t>
            </a:r>
            <a:r>
              <a:rPr lang="ru-RU" sz="1200" kern="1200" baseline="0" dirty="0" smtClean="0">
                <a:solidFill>
                  <a:schemeClr val="tx1"/>
                </a:solidFill>
                <a:effectLst/>
                <a:latin typeface="+mn-lt"/>
                <a:ea typeface="+mn-ea"/>
                <a:cs typeface="+mn-cs"/>
              </a:rPr>
              <a:t> платформа</a:t>
            </a:r>
            <a:r>
              <a:rPr lang="ru-RU" sz="1200" kern="1200" dirty="0" smtClean="0">
                <a:solidFill>
                  <a:schemeClr val="tx1"/>
                </a:solidFill>
                <a:effectLst/>
                <a:latin typeface="+mn-lt"/>
                <a:ea typeface="+mn-ea"/>
                <a:cs typeface="+mn-cs"/>
              </a:rPr>
              <a:t> интернета вещей «</a:t>
            </a:r>
            <a:r>
              <a:rPr lang="ru-RU" sz="1200" kern="1200" dirty="0" err="1" smtClean="0">
                <a:solidFill>
                  <a:schemeClr val="tx1"/>
                </a:solidFill>
                <a:effectLst/>
                <a:latin typeface="+mn-lt"/>
                <a:ea typeface="+mn-ea"/>
                <a:cs typeface="+mn-cs"/>
              </a:rPr>
              <a:t>Гринпл</a:t>
            </a:r>
            <a:r>
              <a:rPr lang="ru-RU" sz="1200" kern="1200" dirty="0" smtClean="0">
                <a:solidFill>
                  <a:schemeClr val="tx1"/>
                </a:solidFill>
                <a:effectLst/>
                <a:latin typeface="+mn-lt"/>
                <a:ea typeface="+mn-ea"/>
                <a:cs typeface="+mn-cs"/>
              </a:rPr>
              <a:t>».</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чем был открыт путь к проектной деятельности учащихся по этой компетенции. Поэтому сейчас  уже большинство создаваемых в школе инженерных проектов работает на платформе интернета вещей.</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3939A2-AC2A-4DF9-B380-E72F34D027E6}" type="slidenum">
              <a:rPr lang="ru-RU" smtClean="0"/>
              <a:t>31</a:t>
            </a:fld>
            <a:endParaRPr lang="ru-RU"/>
          </a:p>
        </p:txBody>
      </p:sp>
    </p:spTree>
    <p:extLst>
      <p:ext uri="{BB962C8B-B14F-4D97-AF65-F5344CB8AC3E}">
        <p14:creationId xmlns:p14="http://schemas.microsoft.com/office/powerpoint/2010/main" val="3152352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Направления проектной деятельности,</a:t>
            </a:r>
            <a:r>
              <a:rPr lang="ru-RU" baseline="0" dirty="0" smtClean="0"/>
              <a:t> конечно связаны с той техносферой которая существует в школе. А поскольку в прошедшем учебном году в программе 10 класса появился  курс «Индивидуальный проект», и теперь каждый ученик 10 классы обязан выполнить проектную работу, то пришлось добавить пятый пункт, чтобы не обижать гуманитариев, так как только один десятый класс имеет инженерный профиль, а два других  идут по базовой программе. И надо сказать пункт «Авторские проекты» оказался наверное самым творческим, и мой любимый проект этого года относится к этой категории, это спектакль «Владимир Высоцкий» </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32</a:t>
            </a:fld>
            <a:endParaRPr lang="ru-RU"/>
          </a:p>
        </p:txBody>
      </p:sp>
    </p:spTree>
    <p:extLst>
      <p:ext uri="{BB962C8B-B14F-4D97-AF65-F5344CB8AC3E}">
        <p14:creationId xmlns:p14="http://schemas.microsoft.com/office/powerpoint/2010/main" val="2839179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Надо видеть сколько энтузиазма было у наших детей на репетициях, а когда в качестве режиссеров-постановщиков</a:t>
            </a:r>
            <a:r>
              <a:rPr lang="ru-RU" baseline="0" dirty="0" smtClean="0"/>
              <a:t> спектакля к нам пришли Мария и Павел </a:t>
            </a:r>
            <a:r>
              <a:rPr lang="ru-RU" baseline="0" dirty="0" err="1" smtClean="0"/>
              <a:t>Майковы</a:t>
            </a:r>
            <a:r>
              <a:rPr lang="ru-RU" baseline="0" dirty="0" smtClean="0"/>
              <a:t>, то работа просто закипела. К сожалению мы успели показать только отрывок из спектакля, в день проведения городского слета школьных научных обществ. Такое своеобразное научное соревнование проходит у нас в городе, когда мы оцениваем работу различных школьных научных обществ. А полная премьера спектакля сорвалась из-за пандемии.</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33</a:t>
            </a:fld>
            <a:endParaRPr lang="ru-RU"/>
          </a:p>
        </p:txBody>
      </p:sp>
    </p:spTree>
    <p:extLst>
      <p:ext uri="{BB962C8B-B14F-4D97-AF65-F5344CB8AC3E}">
        <p14:creationId xmlns:p14="http://schemas.microsoft.com/office/powerpoint/2010/main" val="1465687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Несколько</a:t>
            </a:r>
            <a:r>
              <a:rPr lang="ru-RU" sz="1200" kern="1200" baseline="0" dirty="0" smtClean="0">
                <a:solidFill>
                  <a:schemeClr val="tx1"/>
                </a:solidFill>
                <a:effectLst/>
                <a:latin typeface="+mn-lt"/>
                <a:ea typeface="+mn-ea"/>
                <a:cs typeface="+mn-cs"/>
              </a:rPr>
              <a:t> слов о последних еще не законченных разработках нашего Центра научного творчества. </a:t>
            </a:r>
            <a:r>
              <a:rPr lang="ru-RU" sz="1200" kern="1200" dirty="0" smtClean="0">
                <a:solidFill>
                  <a:schemeClr val="tx1"/>
                </a:solidFill>
                <a:effectLst/>
                <a:latin typeface="+mn-lt"/>
                <a:ea typeface="+mn-ea"/>
                <a:cs typeface="+mn-cs"/>
              </a:rPr>
              <a:t>Работа Центра  строится на политике </a:t>
            </a:r>
            <a:r>
              <a:rPr lang="ru-RU" sz="1200" kern="1200" dirty="0" err="1" smtClean="0">
                <a:solidFill>
                  <a:schemeClr val="tx1"/>
                </a:solidFill>
                <a:effectLst/>
                <a:latin typeface="+mn-lt"/>
                <a:ea typeface="+mn-ea"/>
                <a:cs typeface="+mn-cs"/>
              </a:rPr>
              <a:t>волонтерства</a:t>
            </a:r>
            <a:r>
              <a:rPr lang="ru-RU" sz="1200" kern="1200" dirty="0" smtClean="0">
                <a:solidFill>
                  <a:schemeClr val="tx1"/>
                </a:solidFill>
                <a:effectLst/>
                <a:latin typeface="+mn-lt"/>
                <a:ea typeface="+mn-ea"/>
                <a:cs typeface="+mn-cs"/>
              </a:rPr>
              <a:t>, на том, что учащиеся, прошедшие через центр «Поиск», оставляют в школе частичку своей души, своего труда в виде выполненных общешкольных проектов, которыми теперь пользуются следующие поколения учащихся, от обсерватории и школьного стадиона до биоэнергетического комплекса  Поэтому они возвращаются в школу, возвращаются </a:t>
            </a:r>
            <a:r>
              <a:rPr lang="ru-RU" sz="1200" kern="1200" dirty="0" err="1" smtClean="0">
                <a:solidFill>
                  <a:schemeClr val="tx1"/>
                </a:solidFill>
                <a:effectLst/>
                <a:latin typeface="+mn-lt"/>
                <a:ea typeface="+mn-ea"/>
                <a:cs typeface="+mn-cs"/>
              </a:rPr>
              <a:t>тьюторами</a:t>
            </a:r>
            <a:r>
              <a:rPr lang="ru-RU" sz="1200" kern="1200" dirty="0" smtClean="0">
                <a:solidFill>
                  <a:schemeClr val="tx1"/>
                </a:solidFill>
                <a:effectLst/>
                <a:latin typeface="+mn-lt"/>
                <a:ea typeface="+mn-ea"/>
                <a:cs typeface="+mn-cs"/>
              </a:rPr>
              <a:t>, учителями, руководителями проектов, преподавателями дополнительного образования. И это наш золотой фонд.</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3939A2-AC2A-4DF9-B380-E72F34D027E6}" type="slidenum">
              <a:rPr lang="ru-RU" smtClean="0"/>
              <a:t>34</a:t>
            </a:fld>
            <a:endParaRPr lang="ru-RU"/>
          </a:p>
        </p:txBody>
      </p:sp>
    </p:spTree>
    <p:extLst>
      <p:ext uri="{BB962C8B-B14F-4D97-AF65-F5344CB8AC3E}">
        <p14:creationId xmlns:p14="http://schemas.microsoft.com/office/powerpoint/2010/main" val="3578225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lang="ru-RU" sz="1200" kern="1200" dirty="0" smtClean="0">
                <a:solidFill>
                  <a:schemeClr val="tx1"/>
                </a:solidFill>
                <a:effectLst/>
                <a:latin typeface="Calibri"/>
                <a:ea typeface="Calibri"/>
                <a:cs typeface="Calibri"/>
                <a:sym typeface="Calibri"/>
              </a:rPr>
              <a:t>Очередной проект для развития мотивирующей среды - автоматизированная оранжерея для исследований в области биоинженерии, </a:t>
            </a:r>
            <a:r>
              <a:rPr lang="ru-RU" sz="1200" kern="1200" dirty="0" err="1" smtClean="0">
                <a:solidFill>
                  <a:schemeClr val="tx1"/>
                </a:solidFill>
                <a:effectLst/>
                <a:latin typeface="Calibri"/>
                <a:ea typeface="Calibri"/>
                <a:cs typeface="Calibri"/>
                <a:sym typeface="Calibri"/>
              </a:rPr>
              <a:t>биоинформатики</a:t>
            </a:r>
            <a:r>
              <a:rPr lang="ru-RU" sz="1200" kern="1200" dirty="0" smtClean="0">
                <a:solidFill>
                  <a:schemeClr val="tx1"/>
                </a:solidFill>
                <a:effectLst/>
                <a:latin typeface="Calibri"/>
                <a:ea typeface="Calibri"/>
                <a:cs typeface="Calibri"/>
                <a:sym typeface="Calibri"/>
              </a:rPr>
              <a:t> и альтернативной энергетики. Важность этого инновационного технологического и научного направления для образования, зафиксирована в Комплексной программе развития биотехнологий, принятой правительством РФ в 2012 году. </a:t>
            </a:r>
            <a:endParaRPr dirty="0"/>
          </a:p>
        </p:txBody>
      </p:sp>
    </p:spTree>
    <p:extLst>
      <p:ext uri="{BB962C8B-B14F-4D97-AF65-F5344CB8AC3E}">
        <p14:creationId xmlns:p14="http://schemas.microsoft.com/office/powerpoint/2010/main" val="5401558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Перед</a:t>
            </a:r>
            <a:r>
              <a:rPr lang="ru-RU" sz="1200" kern="1200" baseline="0" dirty="0" smtClean="0">
                <a:solidFill>
                  <a:schemeClr val="tx1"/>
                </a:solidFill>
                <a:effectLst/>
                <a:latin typeface="+mn-lt"/>
                <a:ea typeface="+mn-ea"/>
                <a:cs typeface="+mn-cs"/>
              </a:rPr>
              <a:t> вами пример</a:t>
            </a:r>
            <a:r>
              <a:rPr lang="ru-RU" sz="1200" kern="1200" dirty="0" smtClean="0">
                <a:solidFill>
                  <a:schemeClr val="tx1"/>
                </a:solidFill>
                <a:effectLst/>
                <a:latin typeface="+mn-lt"/>
                <a:ea typeface="+mn-ea"/>
                <a:cs typeface="+mn-cs"/>
              </a:rPr>
              <a:t> того как создаются объекты </a:t>
            </a:r>
            <a:r>
              <a:rPr lang="ru-RU" sz="1200" kern="1200" dirty="0" err="1" smtClean="0">
                <a:solidFill>
                  <a:schemeClr val="tx1"/>
                </a:solidFill>
                <a:effectLst/>
                <a:latin typeface="+mn-lt"/>
                <a:ea typeface="+mn-ea"/>
                <a:cs typeface="+mn-cs"/>
              </a:rPr>
              <a:t>техносферы</a:t>
            </a:r>
            <a:r>
              <a:rPr lang="ru-RU" sz="1200" kern="1200" dirty="0" smtClean="0">
                <a:solidFill>
                  <a:schemeClr val="tx1"/>
                </a:solidFill>
                <a:effectLst/>
                <a:latin typeface="+mn-lt"/>
                <a:ea typeface="+mn-ea"/>
                <a:cs typeface="+mn-cs"/>
              </a:rPr>
              <a:t> в нашей школе. На строительстве оранжереи работали, и учащиеся инженерного класса, и бывшие выпускники школы</a:t>
            </a:r>
            <a:r>
              <a:rPr lang="ru-RU" sz="1200" kern="1200" baseline="0" dirty="0" smtClean="0">
                <a:solidFill>
                  <a:schemeClr val="tx1"/>
                </a:solidFill>
                <a:effectLst/>
                <a:latin typeface="+mn-lt"/>
                <a:ea typeface="+mn-ea"/>
                <a:cs typeface="+mn-cs"/>
              </a:rPr>
              <a:t> и педагоги дополнительного образования. Выиграв региональный конкурс, мы разделили полученный грант на две части. Половину пустили в биотехнологии, а половину в космос. Дальше вы увидите, что из этого получилось.</a:t>
            </a:r>
            <a:endParaRPr lang="ru-RU" dirty="0"/>
          </a:p>
        </p:txBody>
      </p:sp>
      <p:sp>
        <p:nvSpPr>
          <p:cNvPr id="4" name="Номер слайда 3"/>
          <p:cNvSpPr>
            <a:spLocks noGrp="1"/>
          </p:cNvSpPr>
          <p:nvPr>
            <p:ph type="sldNum" sz="quarter" idx="10"/>
          </p:nvPr>
        </p:nvSpPr>
        <p:spPr/>
        <p:txBody>
          <a:bodyPr/>
          <a:lstStyle/>
          <a:p>
            <a:fld id="{5B30C2AE-C2DD-1143-AD53-062D174C1683}" type="slidenum">
              <a:rPr lang="ru-RU" smtClean="0"/>
              <a:t>36</a:t>
            </a:fld>
            <a:endParaRPr lang="ru-RU"/>
          </a:p>
        </p:txBody>
      </p:sp>
    </p:spTree>
    <p:extLst>
      <p:ext uri="{BB962C8B-B14F-4D97-AF65-F5344CB8AC3E}">
        <p14:creationId xmlns:p14="http://schemas.microsoft.com/office/powerpoint/2010/main" val="2103894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pPr marL="0" indent="0">
              <a:spcBef>
                <a:spcPts val="0"/>
              </a:spcBef>
              <a:buNone/>
            </a:pPr>
            <a:r>
              <a:rPr lang="ru-RU" sz="1200" kern="1200" dirty="0" smtClean="0">
                <a:solidFill>
                  <a:schemeClr val="tx1"/>
                </a:solidFill>
                <a:effectLst/>
                <a:latin typeface="+mn-lt"/>
                <a:ea typeface="+mn-ea"/>
                <a:cs typeface="+mn-cs"/>
              </a:rPr>
              <a:t>В области биотехнологий мы задумали проект автоматизированного </a:t>
            </a:r>
            <a:r>
              <a:rPr lang="ru-RU" sz="1200" kern="1200" dirty="0" err="1" smtClean="0">
                <a:solidFill>
                  <a:schemeClr val="tx1"/>
                </a:solidFill>
                <a:effectLst/>
                <a:latin typeface="+mn-lt"/>
                <a:ea typeface="+mn-ea"/>
                <a:cs typeface="+mn-cs"/>
              </a:rPr>
              <a:t>биоэенергетического</a:t>
            </a:r>
            <a:r>
              <a:rPr lang="ru-RU" sz="1200" kern="1200" dirty="0" smtClean="0">
                <a:solidFill>
                  <a:schemeClr val="tx1"/>
                </a:solidFill>
                <a:effectLst/>
                <a:latin typeface="+mn-lt"/>
                <a:ea typeface="+mn-ea"/>
                <a:cs typeface="+mn-cs"/>
              </a:rPr>
              <a:t> комплекса на пяти возобновляемых источниках энергии, это: </a:t>
            </a:r>
            <a:r>
              <a:rPr lang="ru-RU" sz="1200" dirty="0" smtClean="0"/>
              <a:t>1. Солнечная электростанция 2. Ветрогенератор</a:t>
            </a:r>
            <a:r>
              <a:rPr lang="ru-RU" sz="1200" baseline="0" dirty="0" smtClean="0"/>
              <a:t> </a:t>
            </a:r>
            <a:r>
              <a:rPr lang="ru-RU" sz="1200" dirty="0" smtClean="0"/>
              <a:t>3. </a:t>
            </a:r>
            <a:r>
              <a:rPr lang="ru-RU" sz="1200" dirty="0" err="1" smtClean="0"/>
              <a:t>Биогенератор</a:t>
            </a:r>
            <a:r>
              <a:rPr lang="ru-RU" sz="1200" dirty="0" smtClean="0"/>
              <a:t> 4. Тепловой насос Кельвина 5. </a:t>
            </a:r>
            <a:r>
              <a:rPr lang="ru-RU" sz="1200" dirty="0" err="1" smtClean="0"/>
              <a:t>Гелиоколлектор</a:t>
            </a:r>
            <a:r>
              <a:rPr lang="ru-RU" sz="1200" dirty="0" smtClean="0"/>
              <a:t>.</a:t>
            </a:r>
            <a:r>
              <a:rPr lang="ru-RU" sz="1200" baseline="0" dirty="0" smtClean="0"/>
              <a:t> На слайде виден </a:t>
            </a:r>
            <a:r>
              <a:rPr lang="ru-RU" sz="1200" baseline="0" dirty="0" err="1" smtClean="0"/>
              <a:t>ветрогенератор</a:t>
            </a:r>
            <a:r>
              <a:rPr lang="ru-RU" sz="1200" baseline="0" dirty="0" smtClean="0"/>
              <a:t>, </a:t>
            </a:r>
            <a:r>
              <a:rPr lang="ru-RU" sz="1200" baseline="0" dirty="0" err="1" smtClean="0"/>
              <a:t>гелиоколлектор</a:t>
            </a:r>
            <a:r>
              <a:rPr lang="ru-RU" sz="1200" baseline="0" dirty="0" smtClean="0"/>
              <a:t> и тепловой насос Кельвина. По замыслу эти источники энергии должны полностью обеспечить нашу оранжерею водой, теплом, светом и удобрениями. Пока полной автономии у нас еще нет, но мы уверены, что это скоро произойдет. На крыше тамбура вы можете видеть </a:t>
            </a:r>
            <a:r>
              <a:rPr lang="ru-RU" sz="1200" baseline="0" dirty="0" err="1" smtClean="0"/>
              <a:t>гелиоколлектор</a:t>
            </a:r>
            <a:r>
              <a:rPr lang="ru-RU" sz="1200" baseline="0" dirty="0" smtClean="0"/>
              <a:t> и тепловой насос Кельвина.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203939A2-AC2A-4DF9-B380-E72F34D027E6}" type="slidenum">
              <a:rPr lang="ru-RU" smtClean="0"/>
              <a:t>37</a:t>
            </a:fld>
            <a:endParaRPr lang="ru-RU"/>
          </a:p>
        </p:txBody>
      </p:sp>
    </p:spTree>
    <p:extLst>
      <p:ext uri="{BB962C8B-B14F-4D97-AF65-F5344CB8AC3E}">
        <p14:creationId xmlns:p14="http://schemas.microsoft.com/office/powerpoint/2010/main" val="1928417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Первая очередь солнечной электростанции на 3 кВт эффективно работает на крыше</a:t>
            </a:r>
            <a:r>
              <a:rPr lang="ru-RU" sz="1200" kern="1200" baseline="0" dirty="0" smtClean="0">
                <a:solidFill>
                  <a:schemeClr val="tx1"/>
                </a:solidFill>
                <a:effectLst/>
                <a:latin typeface="+mn-lt"/>
                <a:ea typeface="+mn-ea"/>
                <a:cs typeface="+mn-cs"/>
              </a:rPr>
              <a:t> школы. Слева виден пу</a:t>
            </a:r>
            <a:r>
              <a:rPr lang="ru-RU" sz="1200" kern="1200" dirty="0" smtClean="0">
                <a:solidFill>
                  <a:schemeClr val="tx1"/>
                </a:solidFill>
                <a:effectLst/>
                <a:latin typeface="+mn-lt"/>
                <a:ea typeface="+mn-ea"/>
                <a:cs typeface="+mn-cs"/>
              </a:rPr>
              <a:t>льт управления электростанцией, контроллер, инвертор и блок аккумуляторов. .</a:t>
            </a: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38</a:t>
            </a:fld>
            <a:endParaRPr lang="ru-RU"/>
          </a:p>
        </p:txBody>
      </p:sp>
    </p:spTree>
    <p:extLst>
      <p:ext uri="{BB962C8B-B14F-4D97-AF65-F5344CB8AC3E}">
        <p14:creationId xmlns:p14="http://schemas.microsoft.com/office/powerpoint/2010/main" val="3751514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Перед вами три </a:t>
            </a:r>
            <a:r>
              <a:rPr lang="ru-RU" sz="1200" kern="1200" dirty="0" err="1" smtClean="0">
                <a:solidFill>
                  <a:schemeClr val="tx1"/>
                </a:solidFill>
                <a:effectLst/>
                <a:latin typeface="+mn-lt"/>
                <a:ea typeface="+mn-ea"/>
                <a:cs typeface="+mn-cs"/>
              </a:rPr>
              <a:t>ветроэлектростанции</a:t>
            </a:r>
            <a:r>
              <a:rPr lang="ru-RU" sz="1200" kern="1200" dirty="0" smtClean="0">
                <a:solidFill>
                  <a:schemeClr val="tx1"/>
                </a:solidFill>
                <a:effectLst/>
                <a:latin typeface="+mn-lt"/>
                <a:ea typeface="+mn-ea"/>
                <a:cs typeface="+mn-cs"/>
              </a:rPr>
              <a:t>, работающие на снабжение электроэнергий нашей оранжереи.</a:t>
            </a:r>
            <a:r>
              <a:rPr lang="ru-RU" sz="1200" kern="1200" baseline="0" dirty="0" smtClean="0">
                <a:solidFill>
                  <a:schemeClr val="tx1"/>
                </a:solidFill>
                <a:effectLst/>
                <a:latin typeface="+mn-lt"/>
                <a:ea typeface="+mn-ea"/>
                <a:cs typeface="+mn-cs"/>
              </a:rPr>
              <a:t> Справа промышленный ветряк, слева </a:t>
            </a:r>
            <a:r>
              <a:rPr lang="ru-RU" sz="1200" kern="1200" dirty="0" smtClean="0">
                <a:solidFill>
                  <a:schemeClr val="tx1"/>
                </a:solidFill>
                <a:effectLst/>
                <a:latin typeface="+mn-lt"/>
                <a:ea typeface="+mn-ea"/>
                <a:cs typeface="+mn-cs"/>
              </a:rPr>
              <a:t> стоящий на крыше ветряк является проектом нашего</a:t>
            </a:r>
            <a:r>
              <a:rPr lang="ru-RU" sz="1200" kern="1200" baseline="0" dirty="0" smtClean="0">
                <a:solidFill>
                  <a:schemeClr val="tx1"/>
                </a:solidFill>
                <a:effectLst/>
                <a:latin typeface="+mn-lt"/>
                <a:ea typeface="+mn-ea"/>
                <a:cs typeface="+mn-cs"/>
              </a:rPr>
              <a:t> ученика, еще один проект </a:t>
            </a:r>
            <a:r>
              <a:rPr lang="ru-RU" sz="1200" kern="1200" baseline="0" dirty="0" err="1" smtClean="0">
                <a:solidFill>
                  <a:schemeClr val="tx1"/>
                </a:solidFill>
                <a:effectLst/>
                <a:latin typeface="+mn-lt"/>
                <a:ea typeface="+mn-ea"/>
                <a:cs typeface="+mn-cs"/>
              </a:rPr>
              <a:t>ветрогенератор</a:t>
            </a:r>
            <a:r>
              <a:rPr lang="ru-RU" sz="1200" kern="1200" baseline="0" dirty="0" smtClean="0">
                <a:solidFill>
                  <a:schemeClr val="tx1"/>
                </a:solidFill>
                <a:effectLst/>
                <a:latin typeface="+mn-lt"/>
                <a:ea typeface="+mn-ea"/>
                <a:cs typeface="+mn-cs"/>
              </a:rPr>
              <a:t> на гелиевом шаре, работающий в автоматическом режиме под управлением интернета вещей. Он сам ищет максимальные воздушные потоки на разной высоте для увеличения КПД </a:t>
            </a:r>
            <a:r>
              <a:rPr lang="ru-RU" sz="1200" kern="1200" baseline="0" dirty="0" err="1" smtClean="0">
                <a:solidFill>
                  <a:schemeClr val="tx1"/>
                </a:solidFill>
                <a:effectLst/>
                <a:latin typeface="+mn-lt"/>
                <a:ea typeface="+mn-ea"/>
                <a:cs typeface="+mn-cs"/>
              </a:rPr>
              <a:t>ветрогенератора</a:t>
            </a:r>
            <a:r>
              <a:rPr lang="ru-RU" sz="1200" kern="1200" baseline="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39</a:t>
            </a:fld>
            <a:endParaRPr lang="ru-RU"/>
          </a:p>
        </p:txBody>
      </p:sp>
    </p:spTree>
    <p:extLst>
      <p:ext uri="{BB962C8B-B14F-4D97-AF65-F5344CB8AC3E}">
        <p14:creationId xmlns:p14="http://schemas.microsoft.com/office/powerpoint/2010/main" val="794158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оранжерее установлен </a:t>
            </a:r>
            <a:r>
              <a:rPr lang="ru-RU" sz="1200" kern="1200" dirty="0" err="1" smtClean="0">
                <a:solidFill>
                  <a:schemeClr val="tx1"/>
                </a:solidFill>
                <a:effectLst/>
                <a:latin typeface="+mn-lt"/>
                <a:ea typeface="+mn-ea"/>
                <a:cs typeface="+mn-cs"/>
              </a:rPr>
              <a:t>биогенератор</a:t>
            </a:r>
            <a:r>
              <a:rPr lang="ru-RU" sz="1200" kern="1200" dirty="0" smtClean="0">
                <a:solidFill>
                  <a:schemeClr val="tx1"/>
                </a:solidFill>
                <a:effectLst/>
                <a:latin typeface="+mn-lt"/>
                <a:ea typeface="+mn-ea"/>
                <a:cs typeface="+mn-cs"/>
              </a:rPr>
              <a:t>, работающий на растительных отходах от деятельности оранжереи и органических отходах от школьной столовой. Вырабатываемый биогаз используется для обогрева оранжереи путем </a:t>
            </a:r>
            <a:r>
              <a:rPr lang="ru-RU" sz="1200" kern="1200" dirty="0" err="1" smtClean="0">
                <a:solidFill>
                  <a:schemeClr val="tx1"/>
                </a:solidFill>
                <a:effectLst/>
                <a:latin typeface="+mn-lt"/>
                <a:ea typeface="+mn-ea"/>
                <a:cs typeface="+mn-cs"/>
              </a:rPr>
              <a:t>каталитичского</a:t>
            </a:r>
            <a:r>
              <a:rPr lang="ru-RU" sz="1200" kern="1200" dirty="0" smtClean="0">
                <a:solidFill>
                  <a:schemeClr val="tx1"/>
                </a:solidFill>
                <a:effectLst/>
                <a:latin typeface="+mn-lt"/>
                <a:ea typeface="+mn-ea"/>
                <a:cs typeface="+mn-cs"/>
              </a:rPr>
              <a:t> окисления при температуре 400 градусов</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40</a:t>
            </a:fld>
            <a:endParaRPr lang="ru-RU"/>
          </a:p>
        </p:txBody>
      </p:sp>
    </p:spTree>
    <p:extLst>
      <p:ext uri="{BB962C8B-B14F-4D97-AF65-F5344CB8AC3E}">
        <p14:creationId xmlns:p14="http://schemas.microsoft.com/office/powerpoint/2010/main" val="279862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lstStyle/>
          <a:p>
            <a:pPr>
              <a:defRPr/>
            </a:pPr>
            <a:r>
              <a:rPr lang="ru-RU" dirty="0" smtClean="0"/>
              <a:t>Фундаментом техносферы является </a:t>
            </a:r>
            <a:r>
              <a:rPr lang="ru-RU" dirty="0" err="1" smtClean="0"/>
              <a:t>иновационно</a:t>
            </a:r>
            <a:r>
              <a:rPr lang="ru-RU" dirty="0" smtClean="0"/>
              <a:t>-коммуникационная среда</a:t>
            </a:r>
            <a:r>
              <a:rPr lang="ru-RU" baseline="0" dirty="0" smtClean="0"/>
              <a:t> школы, включающая шесть аппаратных и программных компонент: гигабитный оптоволоконный </a:t>
            </a:r>
            <a:r>
              <a:rPr lang="ru-RU" baseline="0" dirty="0" err="1" smtClean="0"/>
              <a:t>нелимитированный</a:t>
            </a:r>
            <a:r>
              <a:rPr lang="ru-RU" baseline="0" dirty="0" smtClean="0"/>
              <a:t> интернет для всех учащихся, 100% </a:t>
            </a:r>
            <a:r>
              <a:rPr lang="en-US" baseline="0" dirty="0" err="1" smtClean="0"/>
              <a:t>wi-fi</a:t>
            </a:r>
            <a:r>
              <a:rPr lang="en-US" baseline="0" dirty="0" smtClean="0"/>
              <a:t> </a:t>
            </a:r>
            <a:r>
              <a:rPr lang="ru-RU" baseline="0" dirty="0" smtClean="0"/>
              <a:t>покрытие школы гигабитными роутерами, 13 многофункциональных физических серверов с большим набором виртуальных машин для обслуживания образовательного процесса, администрирования, системы безопасности, комплексов дополнительного образования, 100% покрытие все кабинетов интерактивными комплексами, использование платформы классной коллаборации и облачного хранилища </a:t>
            </a:r>
            <a:r>
              <a:rPr lang="en-US" baseline="0" dirty="0" smtClean="0"/>
              <a:t>GOOGLE Classroom </a:t>
            </a:r>
            <a:r>
              <a:rPr lang="ru-RU" baseline="0" dirty="0" smtClean="0"/>
              <a:t>для работы в технологии «Электронный портфель ученика» </a:t>
            </a:r>
            <a:endParaRPr lang="ru-RU" dirty="0" smtClean="0"/>
          </a:p>
        </p:txBody>
      </p:sp>
      <p:sp>
        <p:nvSpPr>
          <p:cNvPr id="4" name="Номер слайда 3"/>
          <p:cNvSpPr>
            <a:spLocks noGrp="1"/>
          </p:cNvSpPr>
          <p:nvPr>
            <p:ph type="sldNum" sz="quarter" idx="5"/>
          </p:nvPr>
        </p:nvSpPr>
        <p:spPr/>
        <p:txBody>
          <a:bodyPr/>
          <a:lstStyle/>
          <a:p>
            <a:pPr>
              <a:defRPr/>
            </a:pPr>
            <a:fld id="{6DF64AE3-36BE-439B-B740-1E3B5DB64875}" type="slidenum">
              <a:rPr lang="ru-RU">
                <a:solidFill>
                  <a:prstClr val="black"/>
                </a:solidFill>
              </a:rPr>
              <a:pPr>
                <a:defRPr/>
              </a:pPr>
              <a:t>5</a:t>
            </a:fld>
            <a:endParaRPr lang="ru-RU">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Автоматизированный биоэнергетический комплекс включает  три климатических зоны (тропики, субтропики, средняя полоса), 2 производственные </a:t>
            </a:r>
            <a:r>
              <a:rPr lang="ru-RU" sz="1200" kern="1200" dirty="0" err="1" smtClean="0">
                <a:solidFill>
                  <a:schemeClr val="tx1"/>
                </a:solidFill>
                <a:effectLst/>
                <a:latin typeface="+mn-lt"/>
                <a:ea typeface="+mn-ea"/>
                <a:cs typeface="+mn-cs"/>
              </a:rPr>
              <a:t>агрозоны</a:t>
            </a:r>
            <a:r>
              <a:rPr lang="ru-RU" sz="1200" kern="1200" dirty="0" smtClean="0">
                <a:solidFill>
                  <a:schemeClr val="tx1"/>
                </a:solidFill>
                <a:effectLst/>
                <a:latin typeface="+mn-lt"/>
                <a:ea typeface="+mn-ea"/>
                <a:cs typeface="+mn-cs"/>
              </a:rPr>
              <a:t>, исследовательский центр, учебную и техническую зоны, </a:t>
            </a:r>
            <a:r>
              <a:rPr lang="ru-RU" sz="1200" kern="1200" dirty="0" err="1" smtClean="0">
                <a:solidFill>
                  <a:schemeClr val="tx1"/>
                </a:solidFill>
                <a:effectLst/>
                <a:latin typeface="+mn-lt"/>
                <a:ea typeface="+mn-ea"/>
                <a:cs typeface="+mn-cs"/>
              </a:rPr>
              <a:t>акваферму</a:t>
            </a:r>
            <a:r>
              <a:rPr lang="ru-RU" sz="1200" kern="1200" dirty="0" smtClean="0">
                <a:solidFill>
                  <a:schemeClr val="tx1"/>
                </a:solidFill>
                <a:effectLst/>
                <a:latin typeface="+mn-lt"/>
                <a:ea typeface="+mn-ea"/>
                <a:cs typeface="+mn-cs"/>
              </a:rPr>
              <a:t>, птичник, крольчатник, </a:t>
            </a:r>
            <a:r>
              <a:rPr lang="ru-RU" sz="1200" kern="1200" dirty="0" err="1" smtClean="0">
                <a:solidFill>
                  <a:schemeClr val="tx1"/>
                </a:solidFill>
                <a:effectLst/>
                <a:latin typeface="+mn-lt"/>
                <a:ea typeface="+mn-ea"/>
                <a:cs typeface="+mn-cs"/>
              </a:rPr>
              <a:t>вермитехнологии</a:t>
            </a:r>
            <a:r>
              <a:rPr lang="ru-RU" sz="1200" kern="1200" dirty="0" smtClean="0">
                <a:solidFill>
                  <a:schemeClr val="tx1"/>
                </a:solidFill>
                <a:effectLst/>
                <a:latin typeface="+mn-lt"/>
                <a:ea typeface="+mn-ea"/>
                <a:cs typeface="+mn-cs"/>
              </a:rPr>
              <a:t>. Кроме того имеются декоративные</a:t>
            </a:r>
            <a:r>
              <a:rPr lang="ru-RU" sz="1200" kern="1200" baseline="0" dirty="0" smtClean="0">
                <a:solidFill>
                  <a:schemeClr val="tx1"/>
                </a:solidFill>
                <a:effectLst/>
                <a:latin typeface="+mn-lt"/>
                <a:ea typeface="+mn-ea"/>
                <a:cs typeface="+mn-cs"/>
              </a:rPr>
              <a:t> аквариумы, террариумы и вольеры с птицами. </a:t>
            </a:r>
            <a:r>
              <a:rPr lang="ru-RU" sz="1200" kern="1200" dirty="0" smtClean="0">
                <a:solidFill>
                  <a:schemeClr val="tx1"/>
                </a:solidFill>
                <a:effectLst/>
                <a:latin typeface="+mn-lt"/>
                <a:ea typeface="+mn-ea"/>
                <a:cs typeface="+mn-cs"/>
              </a:rPr>
              <a:t>Управление комплексом  осуществляется с помощью платформы интернета вещей «</a:t>
            </a:r>
            <a:r>
              <a:rPr lang="en-US" sz="1200" kern="1200" dirty="0" err="1" smtClean="0">
                <a:solidFill>
                  <a:schemeClr val="tx1"/>
                </a:solidFill>
                <a:effectLst/>
                <a:latin typeface="+mn-lt"/>
                <a:ea typeface="+mn-ea"/>
                <a:cs typeface="+mn-cs"/>
              </a:rPr>
              <a:t>GreenPL</a:t>
            </a:r>
            <a:r>
              <a:rPr lang="ru-RU" sz="1200" kern="1200" dirty="0" smtClean="0">
                <a:solidFill>
                  <a:schemeClr val="tx1"/>
                </a:solidFill>
                <a:effectLst/>
                <a:latin typeface="+mn-lt"/>
                <a:ea typeface="+mn-ea"/>
                <a:cs typeface="+mn-cs"/>
              </a:rPr>
              <a:t>». </a:t>
            </a:r>
            <a:endParaRPr lang="ru-RU" dirty="0" smtClean="0">
              <a:solidFill>
                <a:prstClr val="black"/>
              </a:solidFill>
              <a:latin typeface="Helvetica Light" charset="0"/>
              <a:ea typeface="Helvetica Light" charset="0"/>
              <a:cs typeface="Helvetica Light" charset="0"/>
            </a:endParaRPr>
          </a:p>
          <a:p>
            <a:endParaRPr lang="ru-RU" dirty="0"/>
          </a:p>
        </p:txBody>
      </p:sp>
      <p:sp>
        <p:nvSpPr>
          <p:cNvPr id="4" name="Номер слайда 3"/>
          <p:cNvSpPr>
            <a:spLocks noGrp="1"/>
          </p:cNvSpPr>
          <p:nvPr>
            <p:ph type="sldNum" sz="quarter" idx="10"/>
          </p:nvPr>
        </p:nvSpPr>
        <p:spPr/>
        <p:txBody>
          <a:bodyPr/>
          <a:lstStyle/>
          <a:p>
            <a:fld id="{5B30C2AE-C2DD-1143-AD53-062D174C1683}" type="slidenum">
              <a:rPr lang="ru-RU" smtClean="0"/>
              <a:t>41</a:t>
            </a:fld>
            <a:endParaRPr lang="ru-RU"/>
          </a:p>
        </p:txBody>
      </p:sp>
    </p:spTree>
    <p:extLst>
      <p:ext uri="{BB962C8B-B14F-4D97-AF65-F5344CB8AC3E}">
        <p14:creationId xmlns:p14="http://schemas.microsoft.com/office/powerpoint/2010/main" val="64547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Зона умеренного климата и черепашьим прудом</a:t>
            </a: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42</a:t>
            </a:fld>
            <a:endParaRPr lang="ru-RU"/>
          </a:p>
        </p:txBody>
      </p:sp>
    </p:spTree>
    <p:extLst>
      <p:ext uri="{BB962C8B-B14F-4D97-AF65-F5344CB8AC3E}">
        <p14:creationId xmlns:p14="http://schemas.microsoft.com/office/powerpoint/2010/main" val="21753305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Тритоновый</a:t>
            </a:r>
            <a:r>
              <a:rPr lang="ru-RU" sz="1200" kern="1200" dirty="0" smtClean="0">
                <a:solidFill>
                  <a:schemeClr val="tx1"/>
                </a:solidFill>
                <a:effectLst/>
                <a:latin typeface="+mn-lt"/>
                <a:ea typeface="+mn-ea"/>
                <a:cs typeface="+mn-cs"/>
              </a:rPr>
              <a:t> пруд и </a:t>
            </a:r>
            <a:r>
              <a:rPr lang="ru-RU" sz="1200" kern="1200" dirty="0" err="1" smtClean="0">
                <a:solidFill>
                  <a:schemeClr val="tx1"/>
                </a:solidFill>
                <a:effectLst/>
                <a:latin typeface="+mn-lt"/>
                <a:ea typeface="+mn-ea"/>
                <a:cs typeface="+mn-cs"/>
              </a:rPr>
              <a:t>агротеррасса</a:t>
            </a:r>
            <a:r>
              <a:rPr lang="ru-RU" sz="1200" kern="1200" dirty="0" smtClean="0">
                <a:solidFill>
                  <a:schemeClr val="tx1"/>
                </a:solidFill>
                <a:effectLst/>
                <a:latin typeface="+mn-lt"/>
                <a:ea typeface="+mn-ea"/>
                <a:cs typeface="+mn-cs"/>
              </a:rPr>
              <a:t> в зоне тропического климата.</a:t>
            </a:r>
          </a:p>
          <a:p>
            <a:endParaRPr lang="ru-RU" dirty="0"/>
          </a:p>
        </p:txBody>
      </p:sp>
      <p:sp>
        <p:nvSpPr>
          <p:cNvPr id="4" name="Номер слайда 3"/>
          <p:cNvSpPr>
            <a:spLocks noGrp="1"/>
          </p:cNvSpPr>
          <p:nvPr>
            <p:ph type="sldNum" sz="quarter" idx="10"/>
          </p:nvPr>
        </p:nvSpPr>
        <p:spPr/>
        <p:txBody>
          <a:bodyPr/>
          <a:lstStyle/>
          <a:p>
            <a:fld id="{0C068D32-6D1E-460B-AEB6-98E351B6306A}" type="slidenum">
              <a:rPr lang="ru-RU" smtClean="0"/>
              <a:t>43</a:t>
            </a:fld>
            <a:endParaRPr lang="ru-RU"/>
          </a:p>
        </p:txBody>
      </p:sp>
    </p:spTree>
    <p:extLst>
      <p:ext uri="{BB962C8B-B14F-4D97-AF65-F5344CB8AC3E}">
        <p14:creationId xmlns:p14="http://schemas.microsoft.com/office/powerpoint/2010/main" val="2256157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Уголок </a:t>
            </a:r>
            <a:r>
              <a:rPr lang="ru-RU" sz="1200" kern="1200" dirty="0" err="1" smtClean="0">
                <a:solidFill>
                  <a:schemeClr val="tx1"/>
                </a:solidFill>
                <a:effectLst/>
                <a:latin typeface="+mn-lt"/>
                <a:ea typeface="+mn-ea"/>
                <a:cs typeface="+mn-cs"/>
              </a:rPr>
              <a:t>сукулентов</a:t>
            </a:r>
            <a:r>
              <a:rPr lang="ru-RU" sz="1200" kern="1200" dirty="0" smtClean="0">
                <a:solidFill>
                  <a:schemeClr val="tx1"/>
                </a:solidFill>
                <a:effectLst/>
                <a:latin typeface="+mn-lt"/>
                <a:ea typeface="+mn-ea"/>
                <a:cs typeface="+mn-cs"/>
              </a:rPr>
              <a:t> в субтропической зоне и каскадный биофильтр для очистки </a:t>
            </a:r>
            <a:r>
              <a:rPr lang="ru-RU" sz="1200" kern="1200" dirty="0" err="1" smtClean="0">
                <a:solidFill>
                  <a:schemeClr val="tx1"/>
                </a:solidFill>
                <a:effectLst/>
                <a:latin typeface="+mn-lt"/>
                <a:ea typeface="+mn-ea"/>
                <a:cs typeface="+mn-cs"/>
              </a:rPr>
              <a:t>тритонового</a:t>
            </a:r>
            <a:r>
              <a:rPr lang="ru-RU" sz="1200" kern="1200" dirty="0" smtClean="0">
                <a:solidFill>
                  <a:schemeClr val="tx1"/>
                </a:solidFill>
                <a:effectLst/>
                <a:latin typeface="+mn-lt"/>
                <a:ea typeface="+mn-ea"/>
                <a:cs typeface="+mn-cs"/>
              </a:rPr>
              <a:t> пруда</a:t>
            </a: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44</a:t>
            </a:fld>
            <a:endParaRPr lang="ru-RU"/>
          </a:p>
        </p:txBody>
      </p:sp>
    </p:spTree>
    <p:extLst>
      <p:ext uri="{BB962C8B-B14F-4D97-AF65-F5344CB8AC3E}">
        <p14:creationId xmlns:p14="http://schemas.microsoft.com/office/powerpoint/2010/main" val="2859899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умеренной климатической зоне выращиваются овощные культуры любимые нашими детьми: помидоры, огурцы, болгарский</a:t>
            </a:r>
            <a:r>
              <a:rPr lang="ru-RU" baseline="0" dirty="0" smtClean="0"/>
              <a:t> перец, поэтому каждую перемену в оранжерею не зарастает ученическая тропа.</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45</a:t>
            </a:fld>
            <a:endParaRPr lang="ru-RU"/>
          </a:p>
        </p:txBody>
      </p:sp>
    </p:spTree>
    <p:extLst>
      <p:ext uri="{BB962C8B-B14F-4D97-AF65-F5344CB8AC3E}">
        <p14:creationId xmlns:p14="http://schemas.microsoft.com/office/powerpoint/2010/main" val="3917534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Перепелиная, осетровая и кроличья фермы в </a:t>
            </a:r>
            <a:r>
              <a:rPr lang="ru-RU" sz="1200" kern="1200" dirty="0" err="1" smtClean="0">
                <a:solidFill>
                  <a:schemeClr val="tx1"/>
                </a:solidFill>
                <a:effectLst/>
                <a:latin typeface="+mn-lt"/>
                <a:ea typeface="+mn-ea"/>
                <a:cs typeface="+mn-cs"/>
              </a:rPr>
              <a:t>подтеррасном</a:t>
            </a:r>
            <a:r>
              <a:rPr lang="ru-RU" sz="1200" kern="1200" dirty="0" smtClean="0">
                <a:solidFill>
                  <a:schemeClr val="tx1"/>
                </a:solidFill>
                <a:effectLst/>
                <a:latin typeface="+mn-lt"/>
                <a:ea typeface="+mn-ea"/>
                <a:cs typeface="+mn-cs"/>
              </a:rPr>
              <a:t> пространстве оранжереи. Инкубация перепелиных и </a:t>
            </a:r>
            <a:r>
              <a:rPr lang="ru-RU" sz="1200" kern="1200" dirty="0" err="1" smtClean="0">
                <a:solidFill>
                  <a:schemeClr val="tx1"/>
                </a:solidFill>
                <a:effectLst/>
                <a:latin typeface="+mn-lt"/>
                <a:ea typeface="+mn-ea"/>
                <a:cs typeface="+mn-cs"/>
              </a:rPr>
              <a:t>страусиных</a:t>
            </a:r>
            <a:r>
              <a:rPr lang="ru-RU" sz="1200" kern="1200" dirty="0" smtClean="0">
                <a:solidFill>
                  <a:schemeClr val="tx1"/>
                </a:solidFill>
                <a:effectLst/>
                <a:latin typeface="+mn-lt"/>
                <a:ea typeface="+mn-ea"/>
                <a:cs typeface="+mn-cs"/>
              </a:rPr>
              <a:t> яиц.</a:t>
            </a: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46</a:t>
            </a:fld>
            <a:endParaRPr lang="ru-RU"/>
          </a:p>
        </p:txBody>
      </p:sp>
    </p:spTree>
    <p:extLst>
      <p:ext uri="{BB962C8B-B14F-4D97-AF65-F5344CB8AC3E}">
        <p14:creationId xmlns:p14="http://schemas.microsoft.com/office/powerpoint/2010/main" val="21268010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Занятия групп дополнительного образования в учебной аудитории </a:t>
            </a:r>
            <a:r>
              <a:rPr lang="ru-RU" sz="1200" kern="1200" dirty="0" err="1" smtClean="0">
                <a:solidFill>
                  <a:schemeClr val="tx1"/>
                </a:solidFill>
                <a:effectLst/>
                <a:latin typeface="+mn-lt"/>
                <a:ea typeface="+mn-ea"/>
                <a:cs typeface="+mn-cs"/>
              </a:rPr>
              <a:t>биокомплекса</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a:t>
            </a:r>
            <a:r>
              <a:rPr lang="ru-RU" sz="1200" kern="1200" baseline="0" dirty="0" smtClean="0">
                <a:solidFill>
                  <a:schemeClr val="tx1"/>
                </a:solidFill>
                <a:effectLst/>
                <a:latin typeface="+mn-lt"/>
                <a:ea typeface="+mn-ea"/>
                <a:cs typeface="+mn-cs"/>
              </a:rPr>
              <a:t> частности здесь читается к</a:t>
            </a:r>
            <a:r>
              <a:rPr lang="ru-RU" sz="1200" dirty="0" smtClean="0"/>
              <a:t>урсы </a:t>
            </a:r>
            <a:r>
              <a:rPr lang="ru-RU" sz="1200" dirty="0" err="1" smtClean="0"/>
              <a:t>допобразования</a:t>
            </a:r>
            <a:r>
              <a:rPr lang="ru-RU" sz="1200" dirty="0" smtClean="0"/>
              <a:t> «Жизнь в аквариумах и террариумах», «Формула сада» (Ландшафтный дизайн), «Альтернативная энергетика»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r>
              <a:rPr lang="ru-RU" dirty="0" smtClean="0"/>
              <a:t> </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47</a:t>
            </a:fld>
            <a:endParaRPr lang="ru-RU"/>
          </a:p>
        </p:txBody>
      </p:sp>
    </p:spTree>
    <p:extLst>
      <p:ext uri="{BB962C8B-B14F-4D97-AF65-F5344CB8AC3E}">
        <p14:creationId xmlns:p14="http://schemas.microsoft.com/office/powerpoint/2010/main" val="2120691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проектной деятельности при выращивании растений используется разнообразные современные биотехнологии: гидропоника, аэропоника,</a:t>
            </a:r>
            <a:r>
              <a:rPr lang="ru-RU"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Zip Group </a:t>
            </a:r>
            <a:r>
              <a:rPr lang="ru-RU" sz="1200" kern="1200" dirty="0" smtClean="0">
                <a:solidFill>
                  <a:schemeClr val="tx1"/>
                </a:solidFill>
                <a:effectLst/>
                <a:latin typeface="+mn-lt"/>
                <a:ea typeface="+mn-ea"/>
                <a:cs typeface="+mn-cs"/>
              </a:rPr>
              <a:t>и </a:t>
            </a:r>
            <a:r>
              <a:rPr lang="ru-RU" sz="1200" kern="1200" dirty="0" err="1" smtClean="0">
                <a:solidFill>
                  <a:schemeClr val="tx1"/>
                </a:solidFill>
                <a:effectLst/>
                <a:latin typeface="+mn-lt"/>
                <a:ea typeface="+mn-ea"/>
                <a:cs typeface="+mn-cs"/>
              </a:rPr>
              <a:t>др</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48</a:t>
            </a:fld>
            <a:endParaRPr lang="ru-RU"/>
          </a:p>
        </p:txBody>
      </p:sp>
    </p:spTree>
    <p:extLst>
      <p:ext uri="{BB962C8B-B14F-4D97-AF65-F5344CB8AC3E}">
        <p14:creationId xmlns:p14="http://schemas.microsoft.com/office/powerpoint/2010/main" val="2538640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Техническое помещение оранжереи – сердце биоэнергетического комплекса, с виду напоминающее оборудование космического корабля. Оно включает </a:t>
            </a:r>
            <a:r>
              <a:rPr lang="ru-RU" dirty="0" smtClean="0"/>
              <a:t>1. Накопительные емкости дождевой воды, 2. Емкость теплоносителя для обогрева, 3. Емкость подготовки пульпы </a:t>
            </a:r>
            <a:r>
              <a:rPr lang="ru-RU" dirty="0" err="1" smtClean="0"/>
              <a:t>биогенератора</a:t>
            </a:r>
            <a:r>
              <a:rPr lang="ru-RU" dirty="0" smtClean="0"/>
              <a:t>, 4. Оборудование ветровой электростанции, 5. Блок электроснабжения оборудования, 6. Фильтровальная и насосная станции, 7. Пульт управления оборудованием, 8. Емкости сбора отходов от ферм животных</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49</a:t>
            </a:fld>
            <a:endParaRPr lang="ru-RU"/>
          </a:p>
        </p:txBody>
      </p:sp>
    </p:spTree>
    <p:extLst>
      <p:ext uri="{BB962C8B-B14F-4D97-AF65-F5344CB8AC3E}">
        <p14:creationId xmlns:p14="http://schemas.microsoft.com/office/powerpoint/2010/main" val="608048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Образцы проектов, выполняемых учащимися на базе биоэнергетического комплекса школы.</a:t>
            </a:r>
          </a:p>
          <a:p>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50</a:t>
            </a:fld>
            <a:endParaRPr lang="ru-RU"/>
          </a:p>
        </p:txBody>
      </p:sp>
    </p:spTree>
    <p:extLst>
      <p:ext uri="{BB962C8B-B14F-4D97-AF65-F5344CB8AC3E}">
        <p14:creationId xmlns:p14="http://schemas.microsoft.com/office/powerpoint/2010/main" val="2404130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Вторая составляющая </a:t>
            </a:r>
            <a:r>
              <a:rPr lang="ru-RU" baseline="0" dirty="0" err="1" smtClean="0"/>
              <a:t>техносферы</a:t>
            </a:r>
            <a:r>
              <a:rPr lang="ru-RU" baseline="0" dirty="0" smtClean="0"/>
              <a:t> - инновационные технологии основного образования. Эти технологии направлены  на цифровую трансформацию школы, инженерную пропедевтику, на лабораторные исследования в курсах предметов естественнонаучного цикла для будущей проектной деятельности. </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1.Технология «Электронный портфель ученика» это переход полностью на цифровую технологию, где классический портфель ученика с учебниками и тетрадями,  заменен электронным планшетом, а все традиционные этапы урока переведены в цифровую форму.</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2. Цифровые лаборатории естественнонаучного цикла, позволяют выполнять лабораторные работы с помощью цифровых датчиков и компьютера, что расширяет диапазон возможных исследований и готовит учащихся к проектной деятельности на современном техническом уровне.</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3. Цифровой кабинет технологий на базе 3</a:t>
            </a:r>
            <a:r>
              <a:rPr lang="en-US" baseline="0" dirty="0" smtClean="0"/>
              <a:t>D </a:t>
            </a:r>
            <a:r>
              <a:rPr lang="ru-RU" baseline="0" dirty="0" smtClean="0"/>
              <a:t>принтеров, станков с ЧПУ,</a:t>
            </a:r>
            <a:r>
              <a:rPr lang="en-US" baseline="0" dirty="0" smtClean="0"/>
              <a:t> </a:t>
            </a:r>
            <a:r>
              <a:rPr lang="ru-RU" baseline="0" dirty="0" smtClean="0"/>
              <a:t>лазерных резаков – это подготовка учащихся основной школы для серьезной проектной деятельности в старшей школе.</a:t>
            </a:r>
            <a:endParaRPr lang="ru-RU" dirty="0" smtClean="0"/>
          </a:p>
        </p:txBody>
      </p:sp>
      <p:sp>
        <p:nvSpPr>
          <p:cNvPr id="4" name="Номер слайда 3"/>
          <p:cNvSpPr>
            <a:spLocks noGrp="1"/>
          </p:cNvSpPr>
          <p:nvPr>
            <p:ph type="sldNum" sz="quarter" idx="5"/>
          </p:nvPr>
        </p:nvSpPr>
        <p:spPr/>
        <p:txBody>
          <a:bodyPr/>
          <a:lstStyle/>
          <a:p>
            <a:pPr>
              <a:defRPr/>
            </a:pPr>
            <a:fld id="{CF9A729D-C500-4A40-AB2A-C0E5DD6018BB}" type="slidenum">
              <a:rPr lang="ru-RU">
                <a:solidFill>
                  <a:prstClr val="black"/>
                </a:solidFill>
              </a:rPr>
              <a:pPr>
                <a:defRPr/>
              </a:pPr>
              <a:t>6</a:t>
            </a:fld>
            <a:endParaRPr lang="ru-RU">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вторую половину гранта</a:t>
            </a:r>
            <a:r>
              <a:rPr lang="ru-RU" baseline="0" dirty="0" smtClean="0"/>
              <a:t> мы закупили приемо-передающий </a:t>
            </a:r>
            <a:r>
              <a:rPr lang="ru-RU" baseline="0" dirty="0" err="1" smtClean="0"/>
              <a:t>радиотракт</a:t>
            </a:r>
            <a:r>
              <a:rPr lang="ru-RU" baseline="0" dirty="0" smtClean="0"/>
              <a:t> для космического спутника типа «</a:t>
            </a:r>
            <a:r>
              <a:rPr lang="ru-RU" baseline="0" dirty="0" err="1" smtClean="0"/>
              <a:t>Кубсат</a:t>
            </a:r>
            <a:r>
              <a:rPr lang="ru-RU" baseline="0" dirty="0" smtClean="0"/>
              <a:t>. Идея поместить на спутнике в качестве полезной нагрузки оптический телескоп, появилась позже. Малое количество ясных ночей пригодных для занятий астрономией в нашей местности сначала толкнули Центр в Южную Америку в пустыню </a:t>
            </a:r>
            <a:r>
              <a:rPr lang="ru-RU" baseline="0" dirty="0" err="1" smtClean="0"/>
              <a:t>Атакама</a:t>
            </a:r>
            <a:r>
              <a:rPr lang="ru-RU" baseline="0" dirty="0" smtClean="0"/>
              <a:t>, где ясных ночей 300 в году, а с помощью интернета вещей можно управлять телескопом удаленно. Но вдруг от одно из учеников прозвучала мысль, что в космосе 365 пригодных для наблюдения и дней и ночей, и тут же родилась идея космического телескопа. Понимая сложность задачи, решено было делать сетевой проект привлекая энтузиастов из разных городов страны и объединяя их в одну команду. Официально дата начала проекта 19 января 2019 года.</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51</a:t>
            </a:fld>
            <a:endParaRPr lang="ru-RU"/>
          </a:p>
        </p:txBody>
      </p:sp>
    </p:spTree>
    <p:extLst>
      <p:ext uri="{BB962C8B-B14F-4D97-AF65-F5344CB8AC3E}">
        <p14:creationId xmlns:p14="http://schemas.microsoft.com/office/powerpoint/2010/main" val="15490639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Конечно, такие проекты не делаются на пустом месте. К этому моменту в школе уже существовал уникальный </a:t>
            </a:r>
            <a:r>
              <a:rPr lang="ru-RU" dirty="0" err="1" smtClean="0"/>
              <a:t>астро</a:t>
            </a:r>
            <a:r>
              <a:rPr lang="ru-RU" dirty="0" smtClean="0"/>
              <a:t>-космической комплекс с удаленной обсерваторией,</a:t>
            </a:r>
            <a:r>
              <a:rPr lang="ru-RU" baseline="0" dirty="0" smtClean="0"/>
              <a:t> цифровым планетарием, центром космического мониторинга для приема снимков со спутников и лабораторией космических исследований.</a:t>
            </a:r>
            <a:r>
              <a:rPr lang="ru-RU" dirty="0" smtClean="0"/>
              <a:t> </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52</a:t>
            </a:fld>
            <a:endParaRPr lang="ru-RU"/>
          </a:p>
        </p:txBody>
      </p:sp>
    </p:spTree>
    <p:extLst>
      <p:ext uri="{BB962C8B-B14F-4D97-AF65-F5344CB8AC3E}">
        <p14:creationId xmlns:p14="http://schemas.microsoft.com/office/powerpoint/2010/main" val="34476673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Проект включает три этапа, в этом году заканчивается первый этап</a:t>
            </a:r>
            <a:r>
              <a:rPr lang="ru-RU" baseline="0" dirty="0" smtClean="0"/>
              <a:t> созданием прототипа спутника, стратосферными испытаниями аппарата, строительством Центра управления полетом спутника и антенного поста для получения телеметрии, управления ориентацией аппарата и приеме астрофотографий со спутника.</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53</a:t>
            </a:fld>
            <a:endParaRPr lang="ru-RU"/>
          </a:p>
        </p:txBody>
      </p:sp>
    </p:spTree>
    <p:extLst>
      <p:ext uri="{BB962C8B-B14F-4D97-AF65-F5344CB8AC3E}">
        <p14:creationId xmlns:p14="http://schemas.microsoft.com/office/powerpoint/2010/main" val="3408655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1"/>
            <a:r>
              <a:rPr lang="ru-RU" dirty="0" smtClean="0"/>
              <a:t>Космические</a:t>
            </a:r>
            <a:r>
              <a:rPr lang="ru-RU" baseline="0" dirty="0" smtClean="0"/>
              <a:t> проекты – это всегда интегрированные проекты, требующие для своей реализации привлечения самых разных специалистов.</a:t>
            </a:r>
            <a:r>
              <a:rPr lang="ru-RU" sz="3200" dirty="0" smtClean="0"/>
              <a:t> Мы</a:t>
            </a:r>
            <a:r>
              <a:rPr lang="ru-RU" sz="3200" baseline="0" dirty="0" smtClean="0"/>
              <a:t> открыты к сотрудничеству. Если вы интересуетесь космосом и имеете перечисленные компетенции, мы будем рады вас видеть в нашей команде. Нам нужны: к</a:t>
            </a:r>
            <a:r>
              <a:rPr lang="ru-RU" sz="3200" dirty="0" smtClean="0"/>
              <a:t>онструктор,</a:t>
            </a:r>
            <a:r>
              <a:rPr lang="ru-RU" sz="3200" baseline="0" dirty="0" smtClean="0"/>
              <a:t> э</a:t>
            </a:r>
            <a:r>
              <a:rPr lang="ru-RU" sz="3200" dirty="0" smtClean="0"/>
              <a:t>лектронщик,</a:t>
            </a:r>
            <a:r>
              <a:rPr lang="ru-RU" sz="3200" baseline="0" dirty="0" smtClean="0"/>
              <a:t> р</a:t>
            </a:r>
            <a:r>
              <a:rPr lang="ru-RU" sz="3200" dirty="0" smtClean="0"/>
              <a:t>адист,</a:t>
            </a:r>
            <a:r>
              <a:rPr lang="ru-RU" sz="3200" baseline="0" dirty="0" smtClean="0"/>
              <a:t> с</a:t>
            </a:r>
            <a:r>
              <a:rPr lang="ru-RU" sz="3200" dirty="0" smtClean="0"/>
              <a:t>пециалист по системе энергопитания,</a:t>
            </a:r>
            <a:r>
              <a:rPr lang="ru-RU" sz="3200" baseline="0" dirty="0" smtClean="0"/>
              <a:t> с</a:t>
            </a:r>
            <a:r>
              <a:rPr lang="ru-RU" sz="3200" dirty="0" smtClean="0"/>
              <a:t>пециалист по теплообмену,</a:t>
            </a:r>
            <a:r>
              <a:rPr lang="ru-RU" sz="3200" baseline="0" dirty="0" smtClean="0"/>
              <a:t> с</a:t>
            </a:r>
            <a:r>
              <a:rPr lang="ru-RU" sz="3200" dirty="0" smtClean="0"/>
              <a:t>пециалист по системе ориентации и стабилизации,</a:t>
            </a:r>
            <a:r>
              <a:rPr lang="ru-RU" sz="3200" baseline="0" dirty="0" smtClean="0"/>
              <a:t> с</a:t>
            </a:r>
            <a:r>
              <a:rPr lang="ru-RU" sz="3200" dirty="0" smtClean="0"/>
              <a:t>пециалист по полезной нагрузке (оптик),</a:t>
            </a:r>
            <a:r>
              <a:rPr lang="ru-RU" sz="3200" baseline="0" dirty="0" smtClean="0"/>
              <a:t> п</a:t>
            </a:r>
            <a:r>
              <a:rPr lang="ru-RU" sz="3200" dirty="0" smtClean="0"/>
              <a:t>рограммист, баллистик.</a:t>
            </a:r>
          </a:p>
          <a:p>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54</a:t>
            </a:fld>
            <a:endParaRPr lang="ru-RU"/>
          </a:p>
        </p:txBody>
      </p:sp>
    </p:spTree>
    <p:extLst>
      <p:ext uri="{BB962C8B-B14F-4D97-AF65-F5344CB8AC3E}">
        <p14:creationId xmlns:p14="http://schemas.microsoft.com/office/powerpoint/2010/main" val="2814556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Перед вами первая команда проекта Школьный космический телескоп. Передний ряд это ученики, некоторые из них уже закончили</a:t>
            </a:r>
            <a:r>
              <a:rPr lang="ru-RU" baseline="0" dirty="0" smtClean="0"/>
              <a:t> школу и покинули проект, на их место приходят новые участники. Второй ряд это ученые и технические специалисты, которые являются в этом проекте наставниками и помощниками.</a:t>
            </a:r>
            <a:endParaRPr lang="ru-RU" dirty="0"/>
          </a:p>
        </p:txBody>
      </p:sp>
      <p:sp>
        <p:nvSpPr>
          <p:cNvPr id="4" name="Номер слайда 3"/>
          <p:cNvSpPr>
            <a:spLocks noGrp="1"/>
          </p:cNvSpPr>
          <p:nvPr>
            <p:ph type="sldNum" sz="quarter" idx="10"/>
          </p:nvPr>
        </p:nvSpPr>
        <p:spPr>
          <a:xfrm>
            <a:off x="3884613" y="8685213"/>
            <a:ext cx="2971800" cy="458787"/>
          </a:xfrm>
          <a:prstGeom prst="rect">
            <a:avLst/>
          </a:prstGeom>
        </p:spPr>
        <p:txBody>
          <a:bodyPr/>
          <a:lstStyle/>
          <a:p>
            <a:fld id="{2A06B3AD-BDF2-4E9A-903B-DE6BDDB73C78}" type="slidenum">
              <a:rPr lang="ru-RU" smtClean="0"/>
              <a:t>55</a:t>
            </a:fld>
            <a:endParaRPr lang="ru-RU"/>
          </a:p>
        </p:txBody>
      </p:sp>
    </p:spTree>
    <p:extLst>
      <p:ext uri="{BB962C8B-B14F-4D97-AF65-F5344CB8AC3E}">
        <p14:creationId xmlns:p14="http://schemas.microsoft.com/office/powerpoint/2010/main" val="2689014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Перед</a:t>
            </a:r>
            <a:r>
              <a:rPr lang="ru-RU" baseline="0" dirty="0" smtClean="0"/>
              <a:t> вами прототип телескопа созданный для отладки на Земле программного обеспечения для обработки фотоснимков. Слева площадка для установки антенного поста и тремя антеннами работающими в диапазонах 144 </a:t>
            </a:r>
            <a:r>
              <a:rPr lang="ru-RU" baseline="0" dirty="0" err="1" smtClean="0"/>
              <a:t>Мгц</a:t>
            </a:r>
            <a:r>
              <a:rPr lang="ru-RU" baseline="0" dirty="0" smtClean="0"/>
              <a:t>, 435 МГц и 5,6 ГГц. Разные антенны выполняют различные функции в работе космического аппарата.</a:t>
            </a:r>
            <a:endParaRPr lang="ru-RU" dirty="0"/>
          </a:p>
        </p:txBody>
      </p:sp>
      <p:sp>
        <p:nvSpPr>
          <p:cNvPr id="4" name="Номер слайда 3"/>
          <p:cNvSpPr>
            <a:spLocks noGrp="1"/>
          </p:cNvSpPr>
          <p:nvPr>
            <p:ph type="sldNum" sz="quarter" idx="10"/>
          </p:nvPr>
        </p:nvSpPr>
        <p:spPr>
          <a:xfrm>
            <a:off x="3884613" y="8685213"/>
            <a:ext cx="2971800" cy="458787"/>
          </a:xfrm>
          <a:prstGeom prst="rect">
            <a:avLst/>
          </a:prstGeom>
        </p:spPr>
        <p:txBody>
          <a:bodyPr/>
          <a:lstStyle/>
          <a:p>
            <a:fld id="{2A06B3AD-BDF2-4E9A-903B-DE6BDDB73C78}" type="slidenum">
              <a:rPr lang="ru-RU" smtClean="0"/>
              <a:t>56</a:t>
            </a:fld>
            <a:endParaRPr lang="ru-RU"/>
          </a:p>
        </p:txBody>
      </p:sp>
    </p:spTree>
    <p:extLst>
      <p:ext uri="{BB962C8B-B14F-4D97-AF65-F5344CB8AC3E}">
        <p14:creationId xmlns:p14="http://schemas.microsoft.com/office/powerpoint/2010/main" val="1716807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Прототип космического телескопа испытывается</a:t>
            </a:r>
            <a:r>
              <a:rPr lang="ru-RU" baseline="0" dirty="0" smtClean="0"/>
              <a:t> с помощью нашего главного телескопа, на котором он установлен соосно.</a:t>
            </a:r>
            <a:endParaRPr lang="ru-RU" dirty="0"/>
          </a:p>
        </p:txBody>
      </p:sp>
      <p:sp>
        <p:nvSpPr>
          <p:cNvPr id="4" name="Номер слайда 3"/>
          <p:cNvSpPr>
            <a:spLocks noGrp="1"/>
          </p:cNvSpPr>
          <p:nvPr>
            <p:ph type="sldNum" sz="quarter" idx="10"/>
          </p:nvPr>
        </p:nvSpPr>
        <p:spPr>
          <a:xfrm>
            <a:off x="3884613" y="8685213"/>
            <a:ext cx="2971800" cy="458787"/>
          </a:xfrm>
          <a:prstGeom prst="rect">
            <a:avLst/>
          </a:prstGeom>
        </p:spPr>
        <p:txBody>
          <a:bodyPr/>
          <a:lstStyle/>
          <a:p>
            <a:fld id="{2A06B3AD-BDF2-4E9A-903B-DE6BDDB73C78}" type="slidenum">
              <a:rPr lang="ru-RU" smtClean="0"/>
              <a:t>57</a:t>
            </a:fld>
            <a:endParaRPr lang="ru-RU"/>
          </a:p>
        </p:txBody>
      </p:sp>
    </p:spTree>
    <p:extLst>
      <p:ext uri="{BB962C8B-B14F-4D97-AF65-F5344CB8AC3E}">
        <p14:creationId xmlns:p14="http://schemas.microsoft.com/office/powerpoint/2010/main" val="1619284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 настоящему моменту уже разработана плата </a:t>
            </a:r>
            <a:r>
              <a:rPr lang="ru-RU" dirty="0" err="1" smtClean="0"/>
              <a:t>Бортовый</a:t>
            </a:r>
            <a:r>
              <a:rPr lang="ru-RU" baseline="0" dirty="0" smtClean="0"/>
              <a:t> цифровой вычислительной машины – сердца и мозга нашего спутника.</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58</a:t>
            </a:fld>
            <a:endParaRPr lang="ru-RU"/>
          </a:p>
        </p:txBody>
      </p:sp>
    </p:spTree>
    <p:extLst>
      <p:ext uri="{BB962C8B-B14F-4D97-AF65-F5344CB8AC3E}">
        <p14:creationId xmlns:p14="http://schemas.microsoft.com/office/powerpoint/2010/main" val="2902894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июле – августе 2020 проходит монтаж и наладка антенного поста, который в середине августа, будет установлен на платформе и начнет принимать информацию с других спутников. На</a:t>
            </a:r>
            <a:r>
              <a:rPr lang="ru-RU" baseline="0" dirty="0" smtClean="0"/>
              <a:t> снимке команда ШКТ, во главе с руководителем проекта профессиональным ракетчиком, запустившем уже спутник «Маяк» в 2018 году к.т.н. Александром </a:t>
            </a:r>
            <a:r>
              <a:rPr lang="ru-RU" baseline="0" dirty="0" err="1" smtClean="0"/>
              <a:t>Шаенко</a:t>
            </a:r>
            <a:r>
              <a:rPr lang="ru-RU" baseline="0" dirty="0" smtClean="0"/>
              <a:t>.</a:t>
            </a:r>
            <a:endParaRPr lang="ru-RU" dirty="0"/>
          </a:p>
        </p:txBody>
      </p:sp>
      <p:sp>
        <p:nvSpPr>
          <p:cNvPr id="4" name="Номер слайда 3"/>
          <p:cNvSpPr>
            <a:spLocks noGrp="1"/>
          </p:cNvSpPr>
          <p:nvPr>
            <p:ph type="sldNum" sz="quarter" idx="10"/>
          </p:nvPr>
        </p:nvSpPr>
        <p:spPr/>
        <p:txBody>
          <a:bodyPr/>
          <a:lstStyle/>
          <a:p>
            <a:fld id="{B4D0173C-CD45-49C5-A493-A14C801DC06A}" type="slidenum">
              <a:rPr lang="ru-RU" smtClean="0"/>
              <a:t>59</a:t>
            </a:fld>
            <a:endParaRPr lang="ru-RU"/>
          </a:p>
        </p:txBody>
      </p:sp>
    </p:spTree>
    <p:extLst>
      <p:ext uri="{BB962C8B-B14F-4D97-AF65-F5344CB8AC3E}">
        <p14:creationId xmlns:p14="http://schemas.microsoft.com/office/powerpoint/2010/main" val="3115405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Мы заинтересованы в расширении команды</a:t>
            </a:r>
            <a:r>
              <a:rPr lang="ru-RU" baseline="0" dirty="0" smtClean="0"/>
              <a:t> проекта, и частности в создании в других школах центров для приема данных со спутника. Спутником смогут пользоваться учащиеся всех школ России, заинтересованные в астрономических наблюдениях. Одно из узких мест малых аппаратов, невысокая скорость приема данных, поэтому необходимо создать несколько приемных станций для получения астрофотографий, которые будут собираться в едином центре обработки данных, а затем уже передаваться заказчику.</a:t>
            </a:r>
            <a:endParaRPr lang="ru-RU" dirty="0"/>
          </a:p>
        </p:txBody>
      </p:sp>
      <p:sp>
        <p:nvSpPr>
          <p:cNvPr id="4" name="Номер слайда 3"/>
          <p:cNvSpPr>
            <a:spLocks noGrp="1"/>
          </p:cNvSpPr>
          <p:nvPr>
            <p:ph type="sldNum" sz="quarter" idx="10"/>
          </p:nvPr>
        </p:nvSpPr>
        <p:spPr>
          <a:xfrm>
            <a:off x="3884613" y="8685213"/>
            <a:ext cx="2971800" cy="458787"/>
          </a:xfrm>
          <a:prstGeom prst="rect">
            <a:avLst/>
          </a:prstGeom>
        </p:spPr>
        <p:txBody>
          <a:bodyPr/>
          <a:lstStyle/>
          <a:p>
            <a:fld id="{2A06B3AD-BDF2-4E9A-903B-DE6BDDB73C78}" type="slidenum">
              <a:rPr lang="ru-RU" smtClean="0"/>
              <a:t>60</a:t>
            </a:fld>
            <a:endParaRPr lang="ru-RU"/>
          </a:p>
        </p:txBody>
      </p:sp>
    </p:spTree>
    <p:extLst>
      <p:ext uri="{BB962C8B-B14F-4D97-AF65-F5344CB8AC3E}">
        <p14:creationId xmlns:p14="http://schemas.microsoft.com/office/powerpoint/2010/main" val="239475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lstStyle/>
          <a:p>
            <a:pPr>
              <a:defRPr/>
            </a:pPr>
            <a:r>
              <a:rPr lang="ru-RU" dirty="0" smtClean="0"/>
              <a:t>Техносфера</a:t>
            </a:r>
            <a:r>
              <a:rPr lang="ru-RU" baseline="0" dirty="0" smtClean="0"/>
              <a:t>  д</a:t>
            </a:r>
            <a:r>
              <a:rPr lang="ru-RU" dirty="0" smtClean="0"/>
              <a:t>ополнительного образования включает ряд, так называемых, проектов группы А, т.е. инновационных исследовательских комплексов,</a:t>
            </a:r>
            <a:r>
              <a:rPr lang="ru-RU" baseline="0" dirty="0" smtClean="0"/>
              <a:t> в которых учащиеся занимаются проектной деятельностью, создавая проекты группы Б. </a:t>
            </a:r>
            <a:endParaRPr lang="ru-RU" dirty="0" smtClean="0"/>
          </a:p>
          <a:p>
            <a:pPr marL="0" indent="0">
              <a:buFontTx/>
              <a:buNone/>
              <a:defRPr/>
            </a:pPr>
            <a:r>
              <a:rPr lang="ru-RU" dirty="0" smtClean="0"/>
              <a:t>Состав исследовательских</a:t>
            </a:r>
            <a:r>
              <a:rPr lang="ru-RU" baseline="0" dirty="0" smtClean="0"/>
              <a:t> комплексов включает: </a:t>
            </a:r>
            <a:r>
              <a:rPr lang="ru-RU" dirty="0" smtClean="0"/>
              <a:t>автоматизированную обсерватория на платформе</a:t>
            </a:r>
            <a:r>
              <a:rPr lang="ru-RU" baseline="0" dirty="0" smtClean="0"/>
              <a:t> </a:t>
            </a:r>
            <a:r>
              <a:rPr lang="ru-RU" dirty="0" smtClean="0"/>
              <a:t>интернета вещей «</a:t>
            </a:r>
            <a:r>
              <a:rPr lang="en-US" dirty="0" err="1" smtClean="0"/>
              <a:t>Greenpl</a:t>
            </a:r>
            <a:r>
              <a:rPr lang="ru-RU" dirty="0" smtClean="0"/>
              <a:t>» ; цифровой планетарий; виртуальную студию и школьное телевидение; лабораторию космических исследований и </a:t>
            </a:r>
            <a:r>
              <a:rPr lang="ru-RU" dirty="0" err="1" smtClean="0"/>
              <a:t>спутникостроения</a:t>
            </a:r>
            <a:r>
              <a:rPr lang="ru-RU" dirty="0" smtClean="0"/>
              <a:t>; центр космического мониторинга и центр управления полетом школьного спутника; лаборатории робототехники и 3</a:t>
            </a:r>
            <a:r>
              <a:rPr lang="en-US" dirty="0" smtClean="0"/>
              <a:t>D </a:t>
            </a:r>
            <a:r>
              <a:rPr lang="ru-RU" dirty="0" smtClean="0"/>
              <a:t>проектирования, школьную </a:t>
            </a:r>
            <a:r>
              <a:rPr lang="ru-RU" dirty="0" err="1" smtClean="0"/>
              <a:t>нанолабораторию</a:t>
            </a:r>
            <a:r>
              <a:rPr lang="ru-RU" dirty="0" smtClean="0"/>
              <a:t>; </a:t>
            </a:r>
            <a:r>
              <a:rPr lang="ru-RU" dirty="0" err="1" smtClean="0"/>
              <a:t>био</a:t>
            </a:r>
            <a:r>
              <a:rPr lang="ru-RU" dirty="0" smtClean="0"/>
              <a:t>-энергетический комплекс на 5-ти</a:t>
            </a:r>
            <a:r>
              <a:rPr lang="ru-RU" baseline="0" dirty="0" smtClean="0"/>
              <a:t> возобновляемых источниках энергии, лаборатории биотехнологий и генной инженерии.</a:t>
            </a:r>
            <a:endParaRPr lang="ru-RU" dirty="0" smtClean="0"/>
          </a:p>
          <a:p>
            <a:pPr>
              <a:defRPr/>
            </a:pPr>
            <a:r>
              <a:rPr lang="ru-RU" dirty="0" smtClean="0"/>
              <a:t> </a:t>
            </a:r>
            <a:endParaRPr lang="ru-RU" dirty="0"/>
          </a:p>
        </p:txBody>
      </p:sp>
      <p:sp>
        <p:nvSpPr>
          <p:cNvPr id="4" name="Номер слайда 3"/>
          <p:cNvSpPr>
            <a:spLocks noGrp="1"/>
          </p:cNvSpPr>
          <p:nvPr>
            <p:ph type="sldNum" sz="quarter" idx="5"/>
          </p:nvPr>
        </p:nvSpPr>
        <p:spPr/>
        <p:txBody>
          <a:bodyPr/>
          <a:lstStyle/>
          <a:p>
            <a:pPr>
              <a:defRPr/>
            </a:pPr>
            <a:fld id="{BF9282B4-2015-4C6B-AF38-25CEAAB477EC}" type="slidenum">
              <a:rPr lang="ru-RU">
                <a:solidFill>
                  <a:prstClr val="black"/>
                </a:solidFill>
              </a:rPr>
              <a:pPr>
                <a:defRPr/>
              </a:pPr>
              <a:t>7</a:t>
            </a:fld>
            <a:endParaRPr lang="ru-RU">
              <a:solidFill>
                <a:prstClr val="black"/>
              </a:solidFill>
            </a:endParaRPr>
          </a:p>
        </p:txBody>
      </p:sp>
    </p:spTree>
    <p:extLst>
      <p:ext uri="{BB962C8B-B14F-4D97-AF65-F5344CB8AC3E}">
        <p14:creationId xmlns:p14="http://schemas.microsoft.com/office/powerpoint/2010/main" val="1751719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Вот такова краткая история школы, в которой проектная деятельность является одним из основных педагогических инструментов для получения учащимися полноценного современного образования.</a:t>
            </a:r>
          </a:p>
        </p:txBody>
      </p:sp>
      <p:sp>
        <p:nvSpPr>
          <p:cNvPr id="4" name="Номер слайда 3"/>
          <p:cNvSpPr>
            <a:spLocks noGrp="1"/>
          </p:cNvSpPr>
          <p:nvPr>
            <p:ph type="sldNum" sz="quarter" idx="5"/>
          </p:nvPr>
        </p:nvSpPr>
        <p:spPr/>
        <p:txBody>
          <a:bodyPr/>
          <a:lstStyle/>
          <a:p>
            <a:pPr>
              <a:defRPr/>
            </a:pPr>
            <a:fld id="{9070C51A-CD11-4DAE-BBFD-1FA12127F52E}" type="slidenum">
              <a:rPr lang="ru-RU" smtClean="0"/>
              <a:pPr>
                <a:defRPr/>
              </a:pPr>
              <a:t>61</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Дополнительное</a:t>
            </a:r>
            <a:r>
              <a:rPr lang="ru-RU" baseline="0" dirty="0" smtClean="0"/>
              <a:t> образование и проектная деятельность в школе неразрывно связаны между собой, одно существует для другого. Дополнительное образование </a:t>
            </a:r>
            <a:r>
              <a:rPr lang="ru-RU" dirty="0" smtClean="0"/>
              <a:t>разбито на два больших кластера: </a:t>
            </a:r>
            <a:r>
              <a:rPr lang="ru-RU" dirty="0" err="1" smtClean="0"/>
              <a:t>астро</a:t>
            </a:r>
            <a:r>
              <a:rPr lang="ru-RU" dirty="0" smtClean="0"/>
              <a:t>-космический и естественнонаучный,</a:t>
            </a:r>
            <a:r>
              <a:rPr lang="ru-RU" baseline="0" dirty="0" smtClean="0"/>
              <a:t> а объединяет их гуманитарная составляющая  -  искусство кино – виртуальная студия, успехи которой вполне значительны, в частности в 2017 году мы завоевали </a:t>
            </a:r>
            <a:r>
              <a:rPr lang="ru-RU" baseline="0" dirty="0" err="1" smtClean="0"/>
              <a:t>Гранпри</a:t>
            </a:r>
            <a:r>
              <a:rPr lang="ru-RU" baseline="0" dirty="0" smtClean="0"/>
              <a:t> во Франции в Каннах на детском кинофестивале художественных фильмов.</a:t>
            </a:r>
            <a:endParaRPr lang="ru-RU" dirty="0"/>
          </a:p>
        </p:txBody>
      </p:sp>
      <p:sp>
        <p:nvSpPr>
          <p:cNvPr id="4" name="Номер слайда 3"/>
          <p:cNvSpPr>
            <a:spLocks noGrp="1"/>
          </p:cNvSpPr>
          <p:nvPr>
            <p:ph type="sldNum" sz="quarter" idx="10"/>
          </p:nvPr>
        </p:nvSpPr>
        <p:spPr/>
        <p:txBody>
          <a:bodyPr/>
          <a:lstStyle/>
          <a:p>
            <a:fld id="{7FA1A824-CC7F-294D-90E0-48777D24B7E0}" type="slidenum">
              <a:rPr lang="ru-RU" smtClean="0"/>
              <a:t>8</a:t>
            </a:fld>
            <a:endParaRPr lang="ru-RU"/>
          </a:p>
        </p:txBody>
      </p:sp>
    </p:spTree>
    <p:extLst>
      <p:ext uri="{BB962C8B-B14F-4D97-AF65-F5344CB8AC3E}">
        <p14:creationId xmlns:p14="http://schemas.microsoft.com/office/powerpoint/2010/main" val="944169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Вся </a:t>
            </a:r>
            <a:r>
              <a:rPr lang="ru-RU" dirty="0" err="1" smtClean="0"/>
              <a:t>техносфера</a:t>
            </a:r>
            <a:r>
              <a:rPr lang="ru-RU" dirty="0" smtClean="0"/>
              <a:t> школы построена руками наших учеников и учителей, а финансирование -</a:t>
            </a:r>
            <a:r>
              <a:rPr lang="ru-RU" baseline="0" dirty="0" smtClean="0"/>
              <a:t>  это либо выигранные по конкурсу гранты, либо спонсорская помощь ведущих мировых производителей образовательного оборудования. Такой подход к созданию образовательных комплексов обеспечивает нам преемственность поколений, ученики, создававшие своими руками проекты </a:t>
            </a:r>
            <a:r>
              <a:rPr lang="ru-RU" baseline="0" dirty="0" err="1" smtClean="0"/>
              <a:t>техносферы</a:t>
            </a:r>
            <a:r>
              <a:rPr lang="ru-RU" baseline="0" dirty="0" smtClean="0"/>
              <a:t>, возвращаются после окончания вузов и передают свои знания и умения следующим поколениям школьников.</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9</a:t>
            </a:fld>
            <a:endParaRPr lang="ru-RU"/>
          </a:p>
        </p:txBody>
      </p:sp>
    </p:spTree>
    <p:extLst>
      <p:ext uri="{BB962C8B-B14F-4D97-AF65-F5344CB8AC3E}">
        <p14:creationId xmlns:p14="http://schemas.microsoft.com/office/powerpoint/2010/main" val="3800865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Представленная</a:t>
            </a:r>
            <a:r>
              <a:rPr lang="ru-RU" baseline="0" dirty="0" smtClean="0"/>
              <a:t> выше </a:t>
            </a:r>
            <a:r>
              <a:rPr lang="ru-RU" dirty="0" smtClean="0"/>
              <a:t>техносфера, позволяет создать школу проектных технологий,</a:t>
            </a:r>
            <a:r>
              <a:rPr lang="ru-RU" baseline="0" dirty="0" smtClean="0"/>
              <a:t> которая базируется на четырех китах -  на  четырех образовательных инструментах: школьном центре научного творчества «Поиск», центре дополнительного образования, проектной платформе «</a:t>
            </a:r>
            <a:r>
              <a:rPr lang="ru-RU" baseline="0" dirty="0" err="1" smtClean="0"/>
              <a:t>Космодис</a:t>
            </a:r>
            <a:r>
              <a:rPr lang="ru-RU" baseline="0" dirty="0" smtClean="0"/>
              <a:t>» и платформе интернета вещей «</a:t>
            </a:r>
            <a:r>
              <a:rPr lang="en-US" baseline="0" dirty="0" err="1" smtClean="0"/>
              <a:t>Greenpl</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203939A2-AC2A-4DF9-B380-E72F34D027E6}" type="slidenum">
              <a:rPr lang="ru-RU" smtClean="0"/>
              <a:t>10</a:t>
            </a:fld>
            <a:endParaRPr lang="ru-RU"/>
          </a:p>
        </p:txBody>
      </p:sp>
    </p:spTree>
    <p:extLst>
      <p:ext uri="{BB962C8B-B14F-4D97-AF65-F5344CB8AC3E}">
        <p14:creationId xmlns:p14="http://schemas.microsoft.com/office/powerpoint/2010/main" val="296178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0"/>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382599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46298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935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2957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8661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33893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143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8" y="273049"/>
            <a:ext cx="3008313" cy="116205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17753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42101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7843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43655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Текст заголовка</a:t>
            </a:r>
          </a:p>
        </p:txBody>
      </p:sp>
      <p:sp>
        <p:nvSpPr>
          <p:cNvPr id="49" name="Shape 49"/>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63673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27.07.2020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27.07.2020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27.07.2020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27.07.2020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27.07.2020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27.07.2020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27.07.2020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27.07.2020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52483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85.png"/><Relationship Id="rId7" Type="http://schemas.microsoft.com/office/2007/relationships/hdphoto" Target="../media/hdphoto7.wdp"/><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87.png"/><Relationship Id="rId5" Type="http://schemas.microsoft.com/office/2007/relationships/hdphoto" Target="../media/hdphoto6.wdp"/><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90.jpe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97.jpeg"/><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0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110.jpeg"/></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17.jpeg"/></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microsoft.com/office/2007/relationships/hdphoto" Target="../media/hdphoto8.wdp"/></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29.jpg"/><Relationship Id="rId5" Type="http://schemas.openxmlformats.org/officeDocument/2006/relationships/image" Target="../media/image128.jpeg"/><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32.jpeg"/></Relationships>
</file>

<file path=ppt/slides/_rels/slide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hyperlink" Target="https://sputnik.school29.ru/"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0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02634"/>
          </a:xfrm>
        </p:spPr>
        <p:txBody>
          <a:bodyPr>
            <a:noAutofit/>
          </a:bodyPr>
          <a:lstStyle/>
          <a:p>
            <a:r>
              <a:rPr lang="ru-RU" sz="7200" b="1" dirty="0" smtClean="0">
                <a:solidFill>
                  <a:srgbClr val="C00000"/>
                </a:solidFill>
                <a:effectLst>
                  <a:outerShdw blurRad="38100" dist="38100" dir="2700000" algn="tl">
                    <a:srgbClr val="000000">
                      <a:alpha val="43137"/>
                    </a:srgbClr>
                  </a:outerShdw>
                </a:effectLst>
                <a:latin typeface="Helvetica" charset="0"/>
                <a:ea typeface="Helvetica" charset="0"/>
                <a:cs typeface="Helvetica" charset="0"/>
              </a:rPr>
              <a:t>Инструменты проектной деятельности</a:t>
            </a:r>
            <a:endParaRPr lang="ru-RU" sz="7200" b="1" dirty="0">
              <a:solidFill>
                <a:srgbClr val="C00000"/>
              </a:solidFill>
              <a:effectLst>
                <a:outerShdw blurRad="38100" dist="38100" dir="2700000" algn="tl">
                  <a:srgbClr val="000000">
                    <a:alpha val="43137"/>
                  </a:srgbClr>
                </a:outerShdw>
              </a:effectLst>
              <a:latin typeface="Helvetica" charset="0"/>
              <a:ea typeface="Helvetica" charset="0"/>
              <a:cs typeface="Helvetica" charset="0"/>
            </a:endParaRPr>
          </a:p>
        </p:txBody>
      </p:sp>
    </p:spTree>
    <p:extLst>
      <p:ext uri="{BB962C8B-B14F-4D97-AF65-F5344CB8AC3E}">
        <p14:creationId xmlns:p14="http://schemas.microsoft.com/office/powerpoint/2010/main" val="4264752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94" y="0"/>
            <a:ext cx="9144000" cy="836712"/>
          </a:xfrm>
          <a:solidFill>
            <a:schemeClr val="accent2"/>
          </a:solidFill>
        </p:spPr>
        <p:txBody>
          <a:bodyPr>
            <a:normAutofit/>
          </a:bodyPr>
          <a:lstStyle/>
          <a:p>
            <a:r>
              <a:rPr lang="ru-RU" sz="3600" b="1" dirty="0" smtClean="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Центр научного творчества «Поиск»</a:t>
            </a:r>
            <a:endParaRPr lang="ru-RU" sz="3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4" name="TextBox 3"/>
          <p:cNvSpPr txBox="1"/>
          <p:nvPr/>
        </p:nvSpPr>
        <p:spPr>
          <a:xfrm>
            <a:off x="3308810" y="908718"/>
            <a:ext cx="2088232" cy="461665"/>
          </a:xfrm>
          <a:prstGeom prst="rect">
            <a:avLst/>
          </a:prstGeom>
          <a:noFill/>
          <a:ln w="25400">
            <a:solidFill>
              <a:schemeClr val="tx1"/>
            </a:solidFill>
          </a:ln>
        </p:spPr>
        <p:txBody>
          <a:bodyPr wrap="square" rtlCol="0">
            <a:spAutoFit/>
          </a:bodyPr>
          <a:lstStyle/>
          <a:p>
            <a:r>
              <a:rPr lang="ru-RU" sz="2400" dirty="0" smtClean="0"/>
              <a:t>Председатель    </a:t>
            </a:r>
            <a:r>
              <a:rPr lang="ru-RU" dirty="0" smtClean="0"/>
              <a:t>  </a:t>
            </a:r>
            <a:endParaRPr lang="ru-RU" dirty="0"/>
          </a:p>
        </p:txBody>
      </p:sp>
      <p:sp>
        <p:nvSpPr>
          <p:cNvPr id="5" name="TextBox 4"/>
          <p:cNvSpPr txBox="1"/>
          <p:nvPr/>
        </p:nvSpPr>
        <p:spPr>
          <a:xfrm>
            <a:off x="7040417" y="908719"/>
            <a:ext cx="1800200" cy="461665"/>
          </a:xfrm>
          <a:prstGeom prst="rect">
            <a:avLst/>
          </a:prstGeom>
          <a:noFill/>
          <a:ln w="25400">
            <a:solidFill>
              <a:schemeClr val="tx1"/>
            </a:solidFill>
          </a:ln>
        </p:spPr>
        <p:txBody>
          <a:bodyPr wrap="square" rtlCol="0">
            <a:spAutoFit/>
          </a:bodyPr>
          <a:lstStyle/>
          <a:p>
            <a:r>
              <a:rPr lang="ru-RU" sz="2400" dirty="0" smtClean="0"/>
              <a:t>Секретарь</a:t>
            </a:r>
            <a:endParaRPr lang="ru-RU" sz="2400" dirty="0"/>
          </a:p>
        </p:txBody>
      </p:sp>
      <p:cxnSp>
        <p:nvCxnSpPr>
          <p:cNvPr id="7" name="Прямая со стрелкой 6"/>
          <p:cNvCxnSpPr>
            <a:stCxn id="4" idx="3"/>
            <a:endCxn id="5" idx="1"/>
          </p:cNvCxnSpPr>
          <p:nvPr/>
        </p:nvCxnSpPr>
        <p:spPr>
          <a:xfrm>
            <a:off x="5397042" y="1139551"/>
            <a:ext cx="1643375" cy="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07079" y="1703445"/>
            <a:ext cx="6091695" cy="461665"/>
          </a:xfrm>
          <a:prstGeom prst="rect">
            <a:avLst/>
          </a:prstGeom>
          <a:noFill/>
          <a:ln w="25400">
            <a:solidFill>
              <a:schemeClr val="tx1"/>
            </a:solidFill>
          </a:ln>
        </p:spPr>
        <p:txBody>
          <a:bodyPr wrap="square" rtlCol="0">
            <a:spAutoFit/>
          </a:bodyPr>
          <a:lstStyle/>
          <a:p>
            <a:r>
              <a:rPr lang="ru-RU" sz="2400" dirty="0" smtClean="0"/>
              <a:t>Совет ЦНТ «Поиск» (руководители секций)</a:t>
            </a:r>
            <a:endParaRPr lang="ru-RU" sz="2400" dirty="0"/>
          </a:p>
        </p:txBody>
      </p:sp>
      <p:cxnSp>
        <p:nvCxnSpPr>
          <p:cNvPr id="10" name="Прямая со стрелкой 9"/>
          <p:cNvCxnSpPr>
            <a:stCxn id="4" idx="2"/>
            <a:endCxn id="8" idx="0"/>
          </p:cNvCxnSpPr>
          <p:nvPr/>
        </p:nvCxnSpPr>
        <p:spPr>
          <a:xfrm>
            <a:off x="4352926" y="1370383"/>
            <a:ext cx="1" cy="33306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9512" y="2492896"/>
            <a:ext cx="2880319" cy="646331"/>
          </a:xfrm>
          <a:prstGeom prst="rect">
            <a:avLst/>
          </a:prstGeom>
          <a:noFill/>
          <a:ln w="25400">
            <a:solidFill>
              <a:schemeClr val="tx1"/>
            </a:solidFill>
          </a:ln>
        </p:spPr>
        <p:txBody>
          <a:bodyPr wrap="square" rtlCol="0">
            <a:spAutoFit/>
          </a:bodyPr>
          <a:lstStyle/>
          <a:p>
            <a:r>
              <a:rPr lang="ru-RU" dirty="0" smtClean="0"/>
              <a:t>Секция математики</a:t>
            </a:r>
          </a:p>
          <a:p>
            <a:r>
              <a:rPr lang="ru-RU" dirty="0" smtClean="0"/>
              <a:t>д.ф.-м.н. Губко В.М.</a:t>
            </a:r>
            <a:endParaRPr lang="ru-RU" dirty="0"/>
          </a:p>
        </p:txBody>
      </p:sp>
      <p:sp>
        <p:nvSpPr>
          <p:cNvPr id="18" name="TextBox 17"/>
          <p:cNvSpPr txBox="1"/>
          <p:nvPr/>
        </p:nvSpPr>
        <p:spPr>
          <a:xfrm>
            <a:off x="3467319" y="2500726"/>
            <a:ext cx="2664296" cy="646331"/>
          </a:xfrm>
          <a:prstGeom prst="rect">
            <a:avLst/>
          </a:prstGeom>
          <a:noFill/>
          <a:ln w="25400">
            <a:solidFill>
              <a:schemeClr val="tx1"/>
            </a:solidFill>
          </a:ln>
        </p:spPr>
        <p:txBody>
          <a:bodyPr wrap="square" rtlCol="0">
            <a:spAutoFit/>
          </a:bodyPr>
          <a:lstStyle/>
          <a:p>
            <a:r>
              <a:rPr lang="ru-RU" dirty="0" smtClean="0"/>
              <a:t>Секция </a:t>
            </a:r>
            <a:r>
              <a:rPr lang="ru-RU" dirty="0" err="1" smtClean="0"/>
              <a:t>нанотехнологий</a:t>
            </a:r>
            <a:endParaRPr lang="ru-RU" dirty="0" smtClean="0"/>
          </a:p>
          <a:p>
            <a:r>
              <a:rPr lang="ru-RU" dirty="0"/>
              <a:t>к</a:t>
            </a:r>
            <a:r>
              <a:rPr lang="ru-RU" dirty="0" smtClean="0"/>
              <a:t>.т.н. Царьков И.С.</a:t>
            </a:r>
            <a:endParaRPr lang="ru-RU" dirty="0"/>
          </a:p>
        </p:txBody>
      </p:sp>
      <p:sp>
        <p:nvSpPr>
          <p:cNvPr id="20" name="TextBox 19"/>
          <p:cNvSpPr txBox="1"/>
          <p:nvPr/>
        </p:nvSpPr>
        <p:spPr>
          <a:xfrm>
            <a:off x="6491654" y="2500726"/>
            <a:ext cx="2472833" cy="646331"/>
          </a:xfrm>
          <a:prstGeom prst="rect">
            <a:avLst/>
          </a:prstGeom>
          <a:noFill/>
          <a:ln w="25400">
            <a:solidFill>
              <a:schemeClr val="tx1"/>
            </a:solidFill>
          </a:ln>
        </p:spPr>
        <p:txBody>
          <a:bodyPr wrap="square" rtlCol="0">
            <a:spAutoFit/>
          </a:bodyPr>
          <a:lstStyle/>
          <a:p>
            <a:r>
              <a:rPr lang="ru-RU" dirty="0" smtClean="0"/>
              <a:t>Секция биотехнологий</a:t>
            </a:r>
          </a:p>
          <a:p>
            <a:r>
              <a:rPr lang="ru-RU" dirty="0"/>
              <a:t>к</a:t>
            </a:r>
            <a:r>
              <a:rPr lang="ru-RU" dirty="0" smtClean="0"/>
              <a:t>.б.н. Тропин В.В.</a:t>
            </a:r>
            <a:endParaRPr lang="ru-RU" dirty="0"/>
          </a:p>
        </p:txBody>
      </p:sp>
      <p:sp>
        <p:nvSpPr>
          <p:cNvPr id="21" name="TextBox 20"/>
          <p:cNvSpPr txBox="1"/>
          <p:nvPr/>
        </p:nvSpPr>
        <p:spPr>
          <a:xfrm>
            <a:off x="3376944" y="3447392"/>
            <a:ext cx="2841786" cy="646331"/>
          </a:xfrm>
          <a:prstGeom prst="rect">
            <a:avLst/>
          </a:prstGeom>
          <a:noFill/>
          <a:ln w="25400">
            <a:solidFill>
              <a:schemeClr val="tx1"/>
            </a:solidFill>
          </a:ln>
        </p:spPr>
        <p:txBody>
          <a:bodyPr wrap="square" rtlCol="0">
            <a:spAutoFit/>
          </a:bodyPr>
          <a:lstStyle/>
          <a:p>
            <a:r>
              <a:rPr lang="ru-RU" dirty="0" smtClean="0"/>
              <a:t>Секция космических </a:t>
            </a:r>
            <a:r>
              <a:rPr lang="ru-RU" dirty="0" err="1" smtClean="0"/>
              <a:t>разра</a:t>
            </a:r>
            <a:endParaRPr lang="ru-RU" dirty="0" smtClean="0"/>
          </a:p>
          <a:p>
            <a:r>
              <a:rPr lang="ru-RU" dirty="0" smtClean="0"/>
              <a:t>работок  к.т.н. </a:t>
            </a:r>
            <a:r>
              <a:rPr lang="ru-RU" dirty="0" err="1" smtClean="0"/>
              <a:t>ШаенкоА.Ю</a:t>
            </a:r>
            <a:r>
              <a:rPr lang="ru-RU" dirty="0" smtClean="0"/>
              <a:t>.</a:t>
            </a:r>
            <a:endParaRPr lang="ru-RU" dirty="0"/>
          </a:p>
        </p:txBody>
      </p:sp>
      <p:sp>
        <p:nvSpPr>
          <p:cNvPr id="22" name="TextBox 21"/>
          <p:cNvSpPr txBox="1"/>
          <p:nvPr/>
        </p:nvSpPr>
        <p:spPr>
          <a:xfrm>
            <a:off x="3467318" y="4352625"/>
            <a:ext cx="2751411" cy="646331"/>
          </a:xfrm>
          <a:prstGeom prst="rect">
            <a:avLst/>
          </a:prstGeom>
          <a:noFill/>
          <a:ln w="25400">
            <a:solidFill>
              <a:schemeClr val="tx1"/>
            </a:solidFill>
          </a:ln>
        </p:spPr>
        <p:txBody>
          <a:bodyPr wrap="square" rtlCol="0">
            <a:spAutoFit/>
          </a:bodyPr>
          <a:lstStyle/>
          <a:p>
            <a:r>
              <a:rPr lang="ru-RU" dirty="0"/>
              <a:t>Секция </a:t>
            </a:r>
            <a:r>
              <a:rPr lang="ru-RU" dirty="0" smtClean="0"/>
              <a:t>экологии</a:t>
            </a:r>
            <a:r>
              <a:rPr lang="en-US" dirty="0" smtClean="0"/>
              <a:t> </a:t>
            </a:r>
            <a:r>
              <a:rPr lang="ru-RU" dirty="0" smtClean="0"/>
              <a:t>и туризма </a:t>
            </a:r>
            <a:r>
              <a:rPr lang="ru-RU" dirty="0" err="1" smtClean="0"/>
              <a:t>Удовик</a:t>
            </a:r>
            <a:r>
              <a:rPr lang="ru-RU" dirty="0" smtClean="0"/>
              <a:t> </a:t>
            </a:r>
            <a:r>
              <a:rPr lang="ru-RU" dirty="0"/>
              <a:t>Ю.К</a:t>
            </a:r>
            <a:r>
              <a:rPr lang="ru-RU" dirty="0" smtClean="0"/>
              <a:t>.</a:t>
            </a:r>
            <a:endParaRPr lang="ru-RU" dirty="0"/>
          </a:p>
        </p:txBody>
      </p:sp>
      <p:sp>
        <p:nvSpPr>
          <p:cNvPr id="23" name="TextBox 22"/>
          <p:cNvSpPr txBox="1"/>
          <p:nvPr/>
        </p:nvSpPr>
        <p:spPr>
          <a:xfrm>
            <a:off x="6495620" y="5229200"/>
            <a:ext cx="2468867" cy="646331"/>
          </a:xfrm>
          <a:prstGeom prst="rect">
            <a:avLst/>
          </a:prstGeom>
          <a:noFill/>
          <a:ln w="25400">
            <a:solidFill>
              <a:schemeClr val="tx1"/>
            </a:solidFill>
          </a:ln>
        </p:spPr>
        <p:txBody>
          <a:bodyPr wrap="square" rtlCol="0">
            <a:spAutoFit/>
          </a:bodyPr>
          <a:lstStyle/>
          <a:p>
            <a:r>
              <a:rPr lang="ru-RU" dirty="0" smtClean="0"/>
              <a:t>Секция генетики</a:t>
            </a:r>
          </a:p>
          <a:p>
            <a:r>
              <a:rPr lang="ru-RU" dirty="0" smtClean="0"/>
              <a:t> к.х.н. </a:t>
            </a:r>
            <a:r>
              <a:rPr lang="ru-RU" dirty="0" err="1" smtClean="0"/>
              <a:t>Канатьева</a:t>
            </a:r>
            <a:r>
              <a:rPr lang="ru-RU" dirty="0" smtClean="0"/>
              <a:t> А.Ю.</a:t>
            </a:r>
          </a:p>
        </p:txBody>
      </p:sp>
      <p:sp>
        <p:nvSpPr>
          <p:cNvPr id="24" name="TextBox 23"/>
          <p:cNvSpPr txBox="1"/>
          <p:nvPr/>
        </p:nvSpPr>
        <p:spPr>
          <a:xfrm>
            <a:off x="6543068" y="4365104"/>
            <a:ext cx="2421420" cy="646331"/>
          </a:xfrm>
          <a:prstGeom prst="rect">
            <a:avLst/>
          </a:prstGeom>
          <a:noFill/>
          <a:ln w="25400">
            <a:solidFill>
              <a:schemeClr val="tx1"/>
            </a:solidFill>
          </a:ln>
        </p:spPr>
        <p:txBody>
          <a:bodyPr wrap="square" rtlCol="0">
            <a:spAutoFit/>
          </a:bodyPr>
          <a:lstStyle/>
          <a:p>
            <a:r>
              <a:rPr lang="ru-RU" dirty="0" smtClean="0"/>
              <a:t>Секция телевидения и театра Сергиенко А.В.</a:t>
            </a:r>
            <a:endParaRPr lang="ru-RU" dirty="0"/>
          </a:p>
        </p:txBody>
      </p:sp>
      <p:sp>
        <p:nvSpPr>
          <p:cNvPr id="25" name="TextBox 24"/>
          <p:cNvSpPr txBox="1"/>
          <p:nvPr/>
        </p:nvSpPr>
        <p:spPr>
          <a:xfrm>
            <a:off x="3419872" y="5229200"/>
            <a:ext cx="2771378" cy="646331"/>
          </a:xfrm>
          <a:prstGeom prst="rect">
            <a:avLst/>
          </a:prstGeom>
          <a:noFill/>
          <a:ln w="25400">
            <a:solidFill>
              <a:schemeClr val="tx1"/>
            </a:solidFill>
          </a:ln>
        </p:spPr>
        <p:txBody>
          <a:bodyPr wrap="square" rtlCol="0">
            <a:spAutoFit/>
          </a:bodyPr>
          <a:lstStyle/>
          <a:p>
            <a:r>
              <a:rPr lang="ru-RU" dirty="0" smtClean="0"/>
              <a:t>Секция химии </a:t>
            </a:r>
          </a:p>
          <a:p>
            <a:r>
              <a:rPr lang="ru-RU" dirty="0" smtClean="0"/>
              <a:t>Власенко Н.В.</a:t>
            </a:r>
            <a:endParaRPr lang="ru-RU" dirty="0"/>
          </a:p>
        </p:txBody>
      </p:sp>
      <p:sp>
        <p:nvSpPr>
          <p:cNvPr id="26" name="TextBox 25"/>
          <p:cNvSpPr txBox="1"/>
          <p:nvPr/>
        </p:nvSpPr>
        <p:spPr>
          <a:xfrm>
            <a:off x="6495621" y="3447392"/>
            <a:ext cx="2468867" cy="646331"/>
          </a:xfrm>
          <a:prstGeom prst="rect">
            <a:avLst/>
          </a:prstGeom>
          <a:noFill/>
          <a:ln w="25400">
            <a:solidFill>
              <a:schemeClr val="tx1"/>
            </a:solidFill>
          </a:ln>
        </p:spPr>
        <p:txBody>
          <a:bodyPr wrap="square" rtlCol="0">
            <a:spAutoFit/>
          </a:bodyPr>
          <a:lstStyle/>
          <a:p>
            <a:r>
              <a:rPr lang="ru-RU" dirty="0"/>
              <a:t>Секция психологии</a:t>
            </a:r>
          </a:p>
          <a:p>
            <a:r>
              <a:rPr lang="ru-RU" dirty="0" err="1"/>
              <a:t>к</a:t>
            </a:r>
            <a:r>
              <a:rPr lang="ru-RU" dirty="0" err="1" smtClean="0"/>
              <a:t>.пс.н.Старостина</a:t>
            </a:r>
            <a:r>
              <a:rPr lang="ru-RU" dirty="0" smtClean="0"/>
              <a:t> </a:t>
            </a:r>
            <a:r>
              <a:rPr lang="ru-RU" dirty="0"/>
              <a:t>Ю.А.</a:t>
            </a:r>
          </a:p>
        </p:txBody>
      </p:sp>
      <p:sp>
        <p:nvSpPr>
          <p:cNvPr id="27" name="TextBox 26"/>
          <p:cNvSpPr txBox="1"/>
          <p:nvPr/>
        </p:nvSpPr>
        <p:spPr>
          <a:xfrm>
            <a:off x="193317" y="5229200"/>
            <a:ext cx="2866514" cy="646331"/>
          </a:xfrm>
          <a:prstGeom prst="rect">
            <a:avLst/>
          </a:prstGeom>
          <a:noFill/>
          <a:ln w="25400">
            <a:solidFill>
              <a:schemeClr val="tx1"/>
            </a:solidFill>
          </a:ln>
        </p:spPr>
        <p:txBody>
          <a:bodyPr wrap="square" rtlCol="0">
            <a:spAutoFit/>
          </a:bodyPr>
          <a:lstStyle/>
          <a:p>
            <a:r>
              <a:rPr lang="ru-RU" dirty="0" smtClean="0"/>
              <a:t>Секция физики и </a:t>
            </a:r>
            <a:r>
              <a:rPr lang="ru-RU" dirty="0" err="1" smtClean="0"/>
              <a:t>астроно</a:t>
            </a:r>
            <a:r>
              <a:rPr lang="ru-RU" dirty="0" smtClean="0"/>
              <a:t>- </a:t>
            </a:r>
            <a:r>
              <a:rPr lang="ru-RU" dirty="0" err="1" smtClean="0"/>
              <a:t>мии</a:t>
            </a:r>
            <a:r>
              <a:rPr lang="ru-RU" dirty="0" smtClean="0"/>
              <a:t>   к.т.н. Царьков И.С.</a:t>
            </a:r>
            <a:endParaRPr lang="ru-RU" dirty="0"/>
          </a:p>
        </p:txBody>
      </p:sp>
      <p:sp>
        <p:nvSpPr>
          <p:cNvPr id="28" name="TextBox 27"/>
          <p:cNvSpPr txBox="1"/>
          <p:nvPr/>
        </p:nvSpPr>
        <p:spPr>
          <a:xfrm>
            <a:off x="179512" y="4365104"/>
            <a:ext cx="2880319" cy="646331"/>
          </a:xfrm>
          <a:prstGeom prst="rect">
            <a:avLst/>
          </a:prstGeom>
          <a:noFill/>
          <a:ln w="25400">
            <a:solidFill>
              <a:schemeClr val="tx1"/>
            </a:solidFill>
          </a:ln>
        </p:spPr>
        <p:txBody>
          <a:bodyPr wrap="square" rtlCol="0">
            <a:spAutoFit/>
          </a:bodyPr>
          <a:lstStyle/>
          <a:p>
            <a:r>
              <a:rPr lang="ru-RU" dirty="0" smtClean="0"/>
              <a:t>Секция конструирования  и технологий </a:t>
            </a:r>
            <a:r>
              <a:rPr lang="ru-RU" dirty="0" err="1" smtClean="0"/>
              <a:t>Бобырев</a:t>
            </a:r>
            <a:r>
              <a:rPr lang="ru-RU" dirty="0" smtClean="0"/>
              <a:t> А. Д.</a:t>
            </a:r>
            <a:endParaRPr lang="ru-RU" dirty="0"/>
          </a:p>
        </p:txBody>
      </p:sp>
      <p:sp>
        <p:nvSpPr>
          <p:cNvPr id="29" name="TextBox 28"/>
          <p:cNvSpPr txBox="1"/>
          <p:nvPr/>
        </p:nvSpPr>
        <p:spPr>
          <a:xfrm>
            <a:off x="179512" y="3388802"/>
            <a:ext cx="2880319" cy="646331"/>
          </a:xfrm>
          <a:prstGeom prst="rect">
            <a:avLst/>
          </a:prstGeom>
          <a:noFill/>
          <a:ln w="25400">
            <a:solidFill>
              <a:schemeClr val="tx1"/>
            </a:solidFill>
          </a:ln>
        </p:spPr>
        <p:txBody>
          <a:bodyPr wrap="square" rtlCol="0">
            <a:spAutoFit/>
          </a:bodyPr>
          <a:lstStyle/>
          <a:p>
            <a:r>
              <a:rPr lang="ru-RU" dirty="0" smtClean="0"/>
              <a:t>Секция </a:t>
            </a:r>
            <a:r>
              <a:rPr lang="en-US" dirty="0" smtClean="0"/>
              <a:t>IT-</a:t>
            </a:r>
            <a:r>
              <a:rPr lang="ru-RU" dirty="0" smtClean="0"/>
              <a:t>технологий и </a:t>
            </a:r>
            <a:r>
              <a:rPr lang="en-US" dirty="0" err="1" smtClean="0"/>
              <a:t>IoT</a:t>
            </a:r>
            <a:r>
              <a:rPr lang="en-US" dirty="0" smtClean="0"/>
              <a:t> </a:t>
            </a:r>
            <a:r>
              <a:rPr lang="ru-RU" dirty="0" smtClean="0"/>
              <a:t>Самойлов Н.Е.</a:t>
            </a:r>
            <a:endParaRPr lang="ru-RU" dirty="0"/>
          </a:p>
        </p:txBody>
      </p:sp>
      <p:sp>
        <p:nvSpPr>
          <p:cNvPr id="30" name="TextBox 29"/>
          <p:cNvSpPr txBox="1"/>
          <p:nvPr/>
        </p:nvSpPr>
        <p:spPr>
          <a:xfrm>
            <a:off x="193317" y="6033518"/>
            <a:ext cx="2866515" cy="646331"/>
          </a:xfrm>
          <a:prstGeom prst="rect">
            <a:avLst/>
          </a:prstGeom>
          <a:noFill/>
          <a:ln w="25400">
            <a:solidFill>
              <a:schemeClr val="tx1"/>
            </a:solidFill>
          </a:ln>
        </p:spPr>
        <p:txBody>
          <a:bodyPr wrap="square" rtlCol="0">
            <a:spAutoFit/>
          </a:bodyPr>
          <a:lstStyle/>
          <a:p>
            <a:r>
              <a:rPr lang="ru-RU" dirty="0" smtClean="0"/>
              <a:t>Секция космической географии Грачев С.Е. </a:t>
            </a:r>
            <a:endParaRPr lang="ru-RU" dirty="0"/>
          </a:p>
        </p:txBody>
      </p:sp>
      <p:sp>
        <p:nvSpPr>
          <p:cNvPr id="31" name="TextBox 30"/>
          <p:cNvSpPr txBox="1"/>
          <p:nvPr/>
        </p:nvSpPr>
        <p:spPr>
          <a:xfrm>
            <a:off x="3432288" y="6019546"/>
            <a:ext cx="2758962" cy="646331"/>
          </a:xfrm>
          <a:prstGeom prst="rect">
            <a:avLst/>
          </a:prstGeom>
          <a:noFill/>
          <a:ln w="25400">
            <a:solidFill>
              <a:schemeClr val="tx1"/>
            </a:solidFill>
          </a:ln>
        </p:spPr>
        <p:txBody>
          <a:bodyPr wrap="square" rtlCol="0">
            <a:spAutoFit/>
          </a:bodyPr>
          <a:lstStyle/>
          <a:p>
            <a:r>
              <a:rPr lang="ru-RU" dirty="0" smtClean="0"/>
              <a:t>Секция археологии  и </a:t>
            </a:r>
            <a:r>
              <a:rPr lang="ru-RU" dirty="0" err="1" smtClean="0"/>
              <a:t>кра-еведения</a:t>
            </a:r>
            <a:r>
              <a:rPr lang="ru-RU" dirty="0" smtClean="0"/>
              <a:t> </a:t>
            </a:r>
            <a:r>
              <a:rPr lang="ru-RU" dirty="0" err="1" smtClean="0"/>
              <a:t>Горкавый</a:t>
            </a:r>
            <a:r>
              <a:rPr lang="ru-RU" dirty="0" smtClean="0"/>
              <a:t> В.Г.</a:t>
            </a:r>
            <a:endParaRPr lang="ru-RU" dirty="0"/>
          </a:p>
        </p:txBody>
      </p:sp>
      <p:sp>
        <p:nvSpPr>
          <p:cNvPr id="32" name="TextBox 31"/>
          <p:cNvSpPr txBox="1"/>
          <p:nvPr/>
        </p:nvSpPr>
        <p:spPr>
          <a:xfrm>
            <a:off x="6444208" y="6026074"/>
            <a:ext cx="2520280" cy="688137"/>
          </a:xfrm>
          <a:prstGeom prst="rect">
            <a:avLst/>
          </a:prstGeom>
          <a:noFill/>
          <a:ln w="25400">
            <a:solidFill>
              <a:schemeClr val="tx1"/>
            </a:solidFill>
          </a:ln>
        </p:spPr>
        <p:txBody>
          <a:bodyPr wrap="square" rtlCol="0">
            <a:spAutoFit/>
          </a:bodyPr>
          <a:lstStyle/>
          <a:p>
            <a:pPr>
              <a:lnSpc>
                <a:spcPct val="80000"/>
              </a:lnSpc>
            </a:pPr>
            <a:r>
              <a:rPr lang="ru-RU" sz="1600" dirty="0" smtClean="0"/>
              <a:t>Секция альтернативных источников энергии Полянский  С.М.</a:t>
            </a:r>
            <a:endParaRPr lang="ru-RU" sz="1600" dirty="0"/>
          </a:p>
        </p:txBody>
      </p:sp>
    </p:spTree>
    <p:extLst>
      <p:ext uri="{BB962C8B-B14F-4D97-AF65-F5344CB8AC3E}">
        <p14:creationId xmlns:p14="http://schemas.microsoft.com/office/powerpoint/2010/main" val="240745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427" y="3817308"/>
            <a:ext cx="4238255" cy="303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D:\Портфель\Портфель\Фотографии\Школьные фото\2020.02.28 Осетровая Акваферма\Это будущие осетры.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540"/>
          <a:stretch/>
        </p:blipFill>
        <p:spPr bwMode="auto">
          <a:xfrm>
            <a:off x="107504" y="784636"/>
            <a:ext cx="4556722" cy="298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724" b="3857"/>
          <a:stretch/>
        </p:blipFill>
        <p:spPr bwMode="auto">
          <a:xfrm>
            <a:off x="4711864" y="784636"/>
            <a:ext cx="4392488" cy="2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a:spLocks noGrp="1"/>
          </p:cNvSpPr>
          <p:nvPr>
            <p:ph type="title"/>
          </p:nvPr>
        </p:nvSpPr>
        <p:spPr>
          <a:xfrm>
            <a:off x="-8194" y="0"/>
            <a:ext cx="9144000" cy="836712"/>
          </a:xfrm>
          <a:solidFill>
            <a:schemeClr val="accent2"/>
          </a:solidFill>
        </p:spPr>
        <p:txBody>
          <a:bodyPr>
            <a:normAutofit/>
          </a:bodyPr>
          <a:lstStyle/>
          <a:p>
            <a:r>
              <a:rPr lang="ru-RU" sz="3600" b="1" dirty="0" smtClean="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Примеры проектов ЦНТ «Поиск» 2020</a:t>
            </a:r>
            <a:endParaRPr lang="ru-RU" sz="3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5" name="TextBox 4"/>
          <p:cNvSpPr txBox="1"/>
          <p:nvPr/>
        </p:nvSpPr>
        <p:spPr>
          <a:xfrm>
            <a:off x="4631412" y="3312417"/>
            <a:ext cx="4458271" cy="541046"/>
          </a:xfrm>
          <a:prstGeom prst="rect">
            <a:avLst/>
          </a:prstGeom>
          <a:solidFill>
            <a:srgbClr val="E4E6D2">
              <a:alpha val="67000"/>
            </a:srgbClr>
          </a:solidFill>
        </p:spPr>
        <p:txBody>
          <a:bodyPr wrap="square" rtlCol="0">
            <a:spAutoFit/>
          </a:bodyPr>
          <a:lstStyle/>
          <a:p>
            <a:pPr algn="ctr">
              <a:lnSpc>
                <a:spcPct val="80000"/>
              </a:lnSpc>
            </a:pPr>
            <a:r>
              <a:rPr lang="ru-RU" dirty="0" smtClean="0">
                <a:effectLst>
                  <a:outerShdw blurRad="38100" dist="38100" dir="2700000" algn="tl">
                    <a:srgbClr val="000000">
                      <a:alpha val="43137"/>
                    </a:srgbClr>
                  </a:outerShdw>
                </a:effectLst>
              </a:rPr>
              <a:t>Интерактивный музей метеоритов </a:t>
            </a:r>
          </a:p>
          <a:p>
            <a:pPr algn="ctr">
              <a:lnSpc>
                <a:spcPct val="80000"/>
              </a:lnSpc>
            </a:pPr>
            <a:r>
              <a:rPr lang="ru-RU" dirty="0" smtClean="0">
                <a:effectLst>
                  <a:outerShdw blurRad="38100" dist="38100" dir="2700000" algn="tl">
                    <a:srgbClr val="000000">
                      <a:alpha val="43137"/>
                    </a:srgbClr>
                  </a:outerShdw>
                </a:effectLst>
              </a:rPr>
              <a:t>(секция физики и астрономии)</a:t>
            </a:r>
            <a:endParaRPr lang="ru-RU" dirty="0">
              <a:effectLst>
                <a:outerShdw blurRad="38100" dist="38100" dir="2700000" algn="tl">
                  <a:srgbClr val="000000">
                    <a:alpha val="43137"/>
                  </a:srgbClr>
                </a:outerShdw>
              </a:effectLst>
            </a:endParaRPr>
          </a:p>
        </p:txBody>
      </p:sp>
      <p:sp>
        <p:nvSpPr>
          <p:cNvPr id="8" name="TextBox 7"/>
          <p:cNvSpPr txBox="1"/>
          <p:nvPr/>
        </p:nvSpPr>
        <p:spPr>
          <a:xfrm>
            <a:off x="1" y="3312417"/>
            <a:ext cx="4648860" cy="541046"/>
          </a:xfrm>
          <a:prstGeom prst="rect">
            <a:avLst/>
          </a:prstGeom>
          <a:solidFill>
            <a:srgbClr val="E4E6D2">
              <a:alpha val="67000"/>
            </a:srgbClr>
          </a:solidFill>
        </p:spPr>
        <p:txBody>
          <a:bodyPr wrap="square" rtlCol="0">
            <a:spAutoFit/>
          </a:bodyPr>
          <a:lstStyle/>
          <a:p>
            <a:pPr algn="ctr">
              <a:lnSpc>
                <a:spcPct val="80000"/>
              </a:lnSpc>
            </a:pPr>
            <a:r>
              <a:rPr lang="ru-RU" dirty="0" smtClean="0">
                <a:effectLst>
                  <a:outerShdw blurRad="38100" dist="38100" dir="2700000" algn="tl">
                    <a:srgbClr val="000000">
                      <a:alpha val="43137"/>
                    </a:srgbClr>
                  </a:outerShdw>
                </a:effectLst>
              </a:rPr>
              <a:t>Осетровая и рачья</a:t>
            </a:r>
            <a:r>
              <a:rPr lang="ru-RU" dirty="0">
                <a:effectLst>
                  <a:outerShdw blurRad="38100" dist="38100" dir="2700000" algn="tl">
                    <a:srgbClr val="000000">
                      <a:alpha val="43137"/>
                    </a:srgbClr>
                  </a:outerShdw>
                </a:effectLst>
              </a:rPr>
              <a:t> </a:t>
            </a:r>
            <a:r>
              <a:rPr lang="ru-RU" dirty="0" smtClean="0">
                <a:effectLst>
                  <a:outerShdw blurRad="38100" dist="38100" dir="2700000" algn="tl">
                    <a:srgbClr val="000000">
                      <a:alpha val="43137"/>
                    </a:srgbClr>
                  </a:outerShdw>
                </a:effectLst>
              </a:rPr>
              <a:t>фермы</a:t>
            </a:r>
          </a:p>
          <a:p>
            <a:pPr algn="ctr">
              <a:lnSpc>
                <a:spcPct val="80000"/>
              </a:lnSpc>
            </a:pPr>
            <a:r>
              <a:rPr lang="ru-RU" dirty="0" smtClean="0">
                <a:effectLst>
                  <a:outerShdw blurRad="38100" dist="38100" dir="2700000" algn="tl">
                    <a:srgbClr val="000000">
                      <a:alpha val="43137"/>
                    </a:srgbClr>
                  </a:outerShdw>
                </a:effectLst>
              </a:rPr>
              <a:t>(секция биотехнологий) </a:t>
            </a:r>
            <a:endParaRPr lang="ru-RU" dirty="0">
              <a:effectLst>
                <a:outerShdw blurRad="38100" dist="38100" dir="2700000" algn="tl">
                  <a:srgbClr val="000000">
                    <a:alpha val="43137"/>
                  </a:srgbClr>
                </a:outerShdw>
              </a:effectLst>
            </a:endParaRPr>
          </a:p>
        </p:txBody>
      </p:sp>
      <p:pic>
        <p:nvPicPr>
          <p:cNvPr id="1028" name="Picture 4" descr="D:\Портфель\Портфель\Фотографии\Школьные фото\2020.05.18 Кроличья ферма\Молодая кроличья семья.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5379"/>
          <a:stretch/>
        </p:blipFill>
        <p:spPr bwMode="auto">
          <a:xfrm>
            <a:off x="5300" y="3881120"/>
            <a:ext cx="4690562" cy="29768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08" y="6307051"/>
            <a:ext cx="4574559" cy="541046"/>
          </a:xfrm>
          <a:prstGeom prst="rect">
            <a:avLst/>
          </a:prstGeom>
          <a:solidFill>
            <a:srgbClr val="E4E6D2">
              <a:alpha val="67000"/>
            </a:srgbClr>
          </a:solidFill>
        </p:spPr>
        <p:txBody>
          <a:bodyPr wrap="square" rtlCol="0">
            <a:spAutoFit/>
          </a:bodyPr>
          <a:lstStyle/>
          <a:p>
            <a:pPr algn="ctr">
              <a:lnSpc>
                <a:spcPct val="80000"/>
              </a:lnSpc>
            </a:pPr>
            <a:r>
              <a:rPr lang="ru-RU" dirty="0" smtClean="0">
                <a:effectLst>
                  <a:outerShdw blurRad="38100" dist="38100" dir="2700000" algn="tl">
                    <a:srgbClr val="000000">
                      <a:alpha val="43137"/>
                    </a:srgbClr>
                  </a:outerShdw>
                </a:effectLst>
              </a:rPr>
              <a:t>Кроличья ферма с утилизацией отходов </a:t>
            </a:r>
          </a:p>
          <a:p>
            <a:pPr algn="ctr">
              <a:lnSpc>
                <a:spcPct val="80000"/>
              </a:lnSpc>
            </a:pPr>
            <a:r>
              <a:rPr lang="ru-RU" dirty="0" smtClean="0">
                <a:effectLst>
                  <a:outerShdw blurRad="38100" dist="38100" dir="2700000" algn="tl">
                    <a:srgbClr val="000000">
                      <a:alpha val="43137"/>
                    </a:srgbClr>
                  </a:outerShdw>
                </a:effectLst>
              </a:rPr>
              <a:t>(секция биотехнологий)</a:t>
            </a:r>
            <a:endParaRPr lang="ru-RU" dirty="0">
              <a:effectLst>
                <a:outerShdw blurRad="38100" dist="38100" dir="2700000" algn="tl">
                  <a:srgbClr val="000000">
                    <a:alpha val="43137"/>
                  </a:srgbClr>
                </a:outerShdw>
              </a:effectLst>
            </a:endParaRPr>
          </a:p>
        </p:txBody>
      </p:sp>
      <p:sp>
        <p:nvSpPr>
          <p:cNvPr id="13" name="TextBox 12"/>
          <p:cNvSpPr txBox="1"/>
          <p:nvPr/>
        </p:nvSpPr>
        <p:spPr>
          <a:xfrm>
            <a:off x="4851428" y="6310256"/>
            <a:ext cx="4281363" cy="541046"/>
          </a:xfrm>
          <a:prstGeom prst="rect">
            <a:avLst/>
          </a:prstGeom>
          <a:solidFill>
            <a:srgbClr val="E4E6D2">
              <a:alpha val="67000"/>
            </a:srgbClr>
          </a:solidFill>
        </p:spPr>
        <p:txBody>
          <a:bodyPr wrap="square" rtlCol="0">
            <a:spAutoFit/>
          </a:bodyPr>
          <a:lstStyle/>
          <a:p>
            <a:pPr algn="ctr">
              <a:lnSpc>
                <a:spcPct val="80000"/>
              </a:lnSpc>
            </a:pPr>
            <a:r>
              <a:rPr lang="ru-RU" dirty="0" smtClean="0">
                <a:effectLst>
                  <a:outerShdw blurRad="38100" dist="38100" dir="2700000" algn="tl">
                    <a:srgbClr val="000000">
                      <a:alpha val="43137"/>
                    </a:srgbClr>
                  </a:outerShdw>
                </a:effectLst>
              </a:rPr>
              <a:t>Строительство нового </a:t>
            </a:r>
            <a:r>
              <a:rPr lang="ru-RU" dirty="0" err="1" smtClean="0">
                <a:effectLst>
                  <a:outerShdw blurRad="38100" dist="38100" dir="2700000" algn="tl">
                    <a:srgbClr val="000000">
                      <a:alpha val="43137"/>
                    </a:srgbClr>
                  </a:outerShdw>
                </a:effectLst>
              </a:rPr>
              <a:t>ветрогенератора</a:t>
            </a:r>
            <a:r>
              <a:rPr lang="ru-RU" dirty="0" smtClean="0">
                <a:effectLst>
                  <a:outerShdw blurRad="38100" dist="38100" dir="2700000" algn="tl">
                    <a:srgbClr val="000000">
                      <a:alpha val="43137"/>
                    </a:srgbClr>
                  </a:outerShdw>
                </a:effectLst>
              </a:rPr>
              <a:t> (секция альтернативной энергетики)</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8147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0" y="6350"/>
            <a:ext cx="9144000" cy="901700"/>
          </a:xfrm>
          <a:solidFill>
            <a:schemeClr val="accent2"/>
          </a:solidFill>
          <a:ln>
            <a:solidFill>
              <a:schemeClr val="bg1"/>
            </a:solidFill>
          </a:ln>
        </p:spPr>
        <p:txBody>
          <a:bodyPr vert="horz" lIns="91440" tIns="45720" rIns="91440" bIns="45720" rtlCol="0" anchor="ctr">
            <a:noAutofit/>
          </a:bodyPr>
          <a:lstStyle/>
          <a:p>
            <a:r>
              <a:rPr lang="ru-RU" sz="3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Проекты во время </a:t>
            </a:r>
            <a:r>
              <a:rPr lang="ru-RU" sz="3200" b="1"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полевых практикум</a:t>
            </a:r>
            <a:endParaRPr lang="ru-RU" sz="32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pic>
        <p:nvPicPr>
          <p:cNvPr id="12292" name="Picture 3" descr="D:\Портфель\Фотографии\Школьные фото\2014.06 Экологический поход\18 Обработка данный гидроботанических изысканий в походной лаборатори.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500" b="6741"/>
          <a:stretch/>
        </p:blipFill>
        <p:spPr bwMode="auto">
          <a:xfrm>
            <a:off x="4527669" y="4031150"/>
            <a:ext cx="4592359" cy="283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Портфель\Школьное научное общество\Работа ШНО в фотографиях\17 Исследование воды озера  цифровыми датчиками с байдарки.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18" r="2891" b="2606"/>
          <a:stretch/>
        </p:blipFill>
        <p:spPr bwMode="auto">
          <a:xfrm>
            <a:off x="-1" y="3988676"/>
            <a:ext cx="4439817" cy="28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34" t="13721" b="15597"/>
          <a:stretch/>
        </p:blipFill>
        <p:spPr bwMode="auto">
          <a:xfrm>
            <a:off x="11832" y="942723"/>
            <a:ext cx="4427984" cy="295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3530006"/>
            <a:ext cx="3312368" cy="369332"/>
          </a:xfrm>
          <a:prstGeom prst="rect">
            <a:avLst/>
          </a:prstGeom>
          <a:solidFill>
            <a:schemeClr val="bg1">
              <a:lumMod val="85000"/>
            </a:schemeClr>
          </a:solidFill>
        </p:spPr>
        <p:txBody>
          <a:bodyPr wrap="square" rtlCol="0">
            <a:spAutoFit/>
          </a:bodyPr>
          <a:lstStyle/>
          <a:p>
            <a:r>
              <a:rPr lang="ru-RU" dirty="0" smtClean="0"/>
              <a:t>Секция физики и астрономии</a:t>
            </a:r>
            <a:endParaRPr lang="ru-RU" dirty="0"/>
          </a:p>
        </p:txBody>
      </p:sp>
      <p:sp>
        <p:nvSpPr>
          <p:cNvPr id="9" name="TextBox 8"/>
          <p:cNvSpPr txBox="1"/>
          <p:nvPr/>
        </p:nvSpPr>
        <p:spPr>
          <a:xfrm>
            <a:off x="5616788" y="6475374"/>
            <a:ext cx="2448272" cy="369332"/>
          </a:xfrm>
          <a:prstGeom prst="rect">
            <a:avLst/>
          </a:prstGeom>
          <a:solidFill>
            <a:schemeClr val="bg1">
              <a:lumMod val="85000"/>
            </a:schemeClr>
          </a:solidFill>
        </p:spPr>
        <p:txBody>
          <a:bodyPr wrap="square" rtlCol="0">
            <a:spAutoFit/>
          </a:bodyPr>
          <a:lstStyle/>
          <a:p>
            <a:r>
              <a:rPr lang="ru-RU" dirty="0" smtClean="0"/>
              <a:t>Секция биотехнологий</a:t>
            </a:r>
            <a:endParaRPr lang="ru-RU" dirty="0"/>
          </a:p>
        </p:txBody>
      </p:sp>
      <p:sp>
        <p:nvSpPr>
          <p:cNvPr id="10" name="TextBox 9"/>
          <p:cNvSpPr txBox="1"/>
          <p:nvPr/>
        </p:nvSpPr>
        <p:spPr>
          <a:xfrm>
            <a:off x="835968" y="6499611"/>
            <a:ext cx="3015952" cy="369332"/>
          </a:xfrm>
          <a:prstGeom prst="rect">
            <a:avLst/>
          </a:prstGeom>
          <a:solidFill>
            <a:schemeClr val="bg1">
              <a:lumMod val="85000"/>
            </a:schemeClr>
          </a:solidFill>
        </p:spPr>
        <p:txBody>
          <a:bodyPr wrap="square" rtlCol="0">
            <a:spAutoFit/>
          </a:bodyPr>
          <a:lstStyle/>
          <a:p>
            <a:pPr algn="ctr"/>
            <a:r>
              <a:rPr lang="ru-RU" dirty="0" smtClean="0"/>
              <a:t>Секция экологии и туризма</a:t>
            </a:r>
            <a:endParaRPr lang="ru-RU" dirty="0"/>
          </a:p>
        </p:txBody>
      </p:sp>
      <p:grpSp>
        <p:nvGrpSpPr>
          <p:cNvPr id="4" name="Группа 3"/>
          <p:cNvGrpSpPr/>
          <p:nvPr/>
        </p:nvGrpSpPr>
        <p:grpSpPr>
          <a:xfrm>
            <a:off x="4544745" y="939361"/>
            <a:ext cx="4592359" cy="3056317"/>
            <a:chOff x="4544745" y="939361"/>
            <a:chExt cx="4592359" cy="3056317"/>
          </a:xfrm>
        </p:grpSpPr>
        <p:pic>
          <p:nvPicPr>
            <p:cNvPr id="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263"/>
            <a:stretch/>
          </p:blipFill>
          <p:spPr bwMode="auto">
            <a:xfrm>
              <a:off x="4544745" y="939361"/>
              <a:ext cx="4592359" cy="3056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040724" y="3617874"/>
              <a:ext cx="3600400" cy="369332"/>
            </a:xfrm>
            <a:prstGeom prst="rect">
              <a:avLst/>
            </a:prstGeom>
            <a:solidFill>
              <a:schemeClr val="bg1">
                <a:lumMod val="85000"/>
              </a:schemeClr>
            </a:solidFill>
          </p:spPr>
          <p:txBody>
            <a:bodyPr wrap="square" rtlCol="0">
              <a:spAutoFit/>
            </a:bodyPr>
            <a:lstStyle/>
            <a:p>
              <a:r>
                <a:rPr lang="ru-RU" dirty="0" smtClean="0"/>
                <a:t>Секция археологии и краеведения</a:t>
              </a:r>
              <a:endParaRPr lang="ru-RU" dirty="0"/>
            </a:p>
          </p:txBody>
        </p:sp>
      </p:grpSp>
    </p:spTree>
    <p:extLst>
      <p:ext uri="{BB962C8B-B14F-4D97-AF65-F5344CB8AC3E}">
        <p14:creationId xmlns:p14="http://schemas.microsoft.com/office/powerpoint/2010/main" val="3688947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6" y="0"/>
            <a:ext cx="91447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733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Портфель\Портфель\Фотографии\Школьные фото\2019.12.02 Экускурсия инженерного класса на яндекс\IMG_18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488"/>
          <a:stretch/>
        </p:blipFill>
        <p:spPr bwMode="auto">
          <a:xfrm>
            <a:off x="4597542" y="762166"/>
            <a:ext cx="4392488" cy="28500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414377" y="3260339"/>
            <a:ext cx="4758820" cy="328661"/>
          </a:xfrm>
          <a:prstGeom prst="rect">
            <a:avLst/>
          </a:prstGeom>
          <a:solidFill>
            <a:srgbClr val="E4E6D2">
              <a:alpha val="73000"/>
            </a:srgbClr>
          </a:solidFill>
        </p:spPr>
        <p:txBody>
          <a:bodyPr wrap="square" lIns="81641" tIns="40821" rIns="81641" bIns="40821" rtlCol="0">
            <a:spAutoFit/>
          </a:bodyPr>
          <a:lstStyle/>
          <a:p>
            <a:pPr algn="ctr"/>
            <a:r>
              <a:rPr lang="ru-RU" sz="1600" dirty="0" smtClean="0">
                <a:solidFill>
                  <a:srgbClr val="C00000"/>
                </a:solidFill>
                <a:effectLst>
                  <a:outerShdw blurRad="38100" dist="38100" dir="2700000" algn="tl">
                    <a:srgbClr val="000000">
                      <a:alpha val="43137"/>
                    </a:srgbClr>
                  </a:outerShdw>
                </a:effectLst>
              </a:rPr>
              <a:t>Посещение членами ЦНТ Поиск фирмы Яндекс</a:t>
            </a:r>
            <a:endParaRPr lang="ru-RU" sz="1600" dirty="0">
              <a:solidFill>
                <a:srgbClr val="C00000"/>
              </a:solidFill>
              <a:effectLst>
                <a:outerShdw blurRad="38100" dist="38100" dir="2700000" algn="tl">
                  <a:srgbClr val="000000">
                    <a:alpha val="43137"/>
                  </a:srgbClr>
                </a:outerShdw>
              </a:effectLst>
            </a:endParaRPr>
          </a:p>
        </p:txBody>
      </p:sp>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194"/>
          <a:stretch/>
        </p:blipFill>
        <p:spPr bwMode="auto">
          <a:xfrm>
            <a:off x="0" y="660913"/>
            <a:ext cx="4414377" cy="289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0" y="3276287"/>
            <a:ext cx="4366067" cy="328661"/>
          </a:xfrm>
          <a:prstGeom prst="rect">
            <a:avLst/>
          </a:prstGeom>
          <a:solidFill>
            <a:srgbClr val="E4E6D2">
              <a:alpha val="78000"/>
            </a:srgbClr>
          </a:solidFill>
        </p:spPr>
        <p:txBody>
          <a:bodyPr wrap="square" lIns="81641" tIns="40821" rIns="81641" bIns="40821" rtlCol="0">
            <a:spAutoFit/>
          </a:bodyPr>
          <a:lstStyle/>
          <a:p>
            <a:r>
              <a:rPr lang="ru-RU" sz="1600" dirty="0">
                <a:solidFill>
                  <a:srgbClr val="C00000"/>
                </a:solidFill>
                <a:effectLst>
                  <a:outerShdw blurRad="38100" dist="38100" dir="2700000" algn="tl">
                    <a:srgbClr val="000000">
                      <a:alpha val="43137"/>
                    </a:srgbClr>
                  </a:outerShdw>
                </a:effectLst>
              </a:rPr>
              <a:t>Лекция </a:t>
            </a:r>
            <a:r>
              <a:rPr lang="ru-RU" sz="1600" dirty="0" smtClean="0">
                <a:solidFill>
                  <a:srgbClr val="C00000"/>
                </a:solidFill>
                <a:effectLst>
                  <a:outerShdw blurRad="38100" dist="38100" dir="2700000" algn="tl">
                    <a:srgbClr val="000000">
                      <a:alpha val="43137"/>
                    </a:srgbClr>
                  </a:outerShdw>
                </a:effectLst>
              </a:rPr>
              <a:t>проф. А.В</a:t>
            </a:r>
            <a:r>
              <a:rPr lang="ru-RU" sz="1600" dirty="0">
                <a:solidFill>
                  <a:srgbClr val="C00000"/>
                </a:solidFill>
                <a:effectLst>
                  <a:outerShdw blurRad="38100" dist="38100" dir="2700000" algn="tl">
                    <a:srgbClr val="000000">
                      <a:alpha val="43137"/>
                    </a:srgbClr>
                  </a:outerShdw>
                </a:effectLst>
              </a:rPr>
              <a:t>. Засова для учащихся города</a:t>
            </a:r>
          </a:p>
        </p:txBody>
      </p:sp>
      <p:sp>
        <p:nvSpPr>
          <p:cNvPr id="11" name="Заголовок 1"/>
          <p:cNvSpPr>
            <a:spLocks noGrp="1"/>
          </p:cNvSpPr>
          <p:nvPr>
            <p:ph type="title"/>
          </p:nvPr>
        </p:nvSpPr>
        <p:spPr>
          <a:xfrm>
            <a:off x="0" y="6350"/>
            <a:ext cx="9144000" cy="758354"/>
          </a:xfrm>
          <a:solidFill>
            <a:schemeClr val="accent2"/>
          </a:solidFill>
          <a:ln>
            <a:solidFill>
              <a:schemeClr val="bg1"/>
            </a:solidFill>
          </a:ln>
        </p:spPr>
        <p:txBody>
          <a:bodyPr vert="horz" lIns="91440" tIns="45720" rIns="91440" bIns="45720" rtlCol="0" anchor="ctr">
            <a:noAutofit/>
          </a:bodyPr>
          <a:lstStyle/>
          <a:p>
            <a:r>
              <a:rPr lang="ru-RU" sz="31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Образовательная деятельность ЦНТ Поиск</a:t>
            </a:r>
            <a:endParaRPr lang="ru-RU" sz="31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7976"/>
          <a:stretch/>
        </p:blipFill>
        <p:spPr bwMode="auto">
          <a:xfrm>
            <a:off x="0" y="3653611"/>
            <a:ext cx="4462462" cy="283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91.jpg" descr="D:\Портфель\Школьное научное общество\Работа ШНО в фотографиях\ШНО Музей одного дня в Международный день космонавтики.JPG"/>
          <p:cNvPicPr>
            <a:picLocks noChangeAspect="1"/>
          </p:cNvPicPr>
          <p:nvPr/>
        </p:nvPicPr>
        <p:blipFill>
          <a:blip r:embed="rId6">
            <a:extLst/>
          </a:blip>
          <a:srcRect b="11798"/>
          <a:stretch>
            <a:fillRect/>
          </a:stretch>
        </p:blipFill>
        <p:spPr>
          <a:xfrm>
            <a:off x="4647453" y="3638345"/>
            <a:ext cx="4292667" cy="2852936"/>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6" name="TextBox 15"/>
          <p:cNvSpPr txBox="1"/>
          <p:nvPr/>
        </p:nvSpPr>
        <p:spPr>
          <a:xfrm>
            <a:off x="42982" y="6529339"/>
            <a:ext cx="4366067" cy="328661"/>
          </a:xfrm>
          <a:prstGeom prst="rect">
            <a:avLst/>
          </a:prstGeom>
          <a:solidFill>
            <a:srgbClr val="E4E6D2">
              <a:alpha val="78000"/>
            </a:srgbClr>
          </a:solidFill>
        </p:spPr>
        <p:txBody>
          <a:bodyPr wrap="square" lIns="81641" tIns="40821" rIns="81641" bIns="40821" rtlCol="0">
            <a:spAutoFit/>
          </a:bodyPr>
          <a:lstStyle/>
          <a:p>
            <a:r>
              <a:rPr lang="ru-RU" sz="1600" dirty="0" smtClean="0">
                <a:solidFill>
                  <a:srgbClr val="C00000"/>
                </a:solidFill>
                <a:effectLst>
                  <a:outerShdw blurRad="38100" dist="38100" dir="2700000" algn="tl">
                    <a:srgbClr val="000000">
                      <a:alpha val="43137"/>
                    </a:srgbClr>
                  </a:outerShdw>
                </a:effectLst>
              </a:rPr>
              <a:t>Посещение </a:t>
            </a:r>
            <a:r>
              <a:rPr lang="ru-RU" sz="1600" dirty="0" err="1" smtClean="0">
                <a:solidFill>
                  <a:srgbClr val="C00000"/>
                </a:solidFill>
                <a:effectLst>
                  <a:outerShdw blurRad="38100" dist="38100" dir="2700000" algn="tl">
                    <a:srgbClr val="000000">
                      <a:alpha val="43137"/>
                    </a:srgbClr>
                  </a:outerShdw>
                </a:effectLst>
              </a:rPr>
              <a:t>пущинской</a:t>
            </a:r>
            <a:r>
              <a:rPr lang="ru-RU" sz="1600" dirty="0" smtClean="0">
                <a:solidFill>
                  <a:srgbClr val="C00000"/>
                </a:solidFill>
                <a:effectLst>
                  <a:outerShdw blurRad="38100" dist="38100" dir="2700000" algn="tl">
                    <a:srgbClr val="000000">
                      <a:alpha val="43137"/>
                    </a:srgbClr>
                  </a:outerShdw>
                </a:effectLst>
              </a:rPr>
              <a:t>  </a:t>
            </a:r>
            <a:r>
              <a:rPr lang="ru-RU" sz="1600" dirty="0" err="1" smtClean="0">
                <a:solidFill>
                  <a:srgbClr val="C00000"/>
                </a:solidFill>
                <a:effectLst>
                  <a:outerShdw blurRad="38100" dist="38100" dir="2700000" algn="tl">
                    <a:srgbClr val="000000">
                      <a:alpha val="43137"/>
                    </a:srgbClr>
                  </a:outerShdw>
                </a:effectLst>
              </a:rPr>
              <a:t>радиообсерватории</a:t>
            </a:r>
            <a:endParaRPr lang="ru-RU" sz="1600" dirty="0">
              <a:solidFill>
                <a:srgbClr val="C00000"/>
              </a:solidFill>
              <a:effectLst>
                <a:outerShdw blurRad="38100" dist="38100" dir="2700000" algn="tl">
                  <a:srgbClr val="000000">
                    <a:alpha val="43137"/>
                  </a:srgbClr>
                </a:outerShdw>
              </a:effectLst>
            </a:endParaRPr>
          </a:p>
        </p:txBody>
      </p:sp>
      <p:sp>
        <p:nvSpPr>
          <p:cNvPr id="17" name="TextBox 16"/>
          <p:cNvSpPr txBox="1"/>
          <p:nvPr/>
        </p:nvSpPr>
        <p:spPr>
          <a:xfrm>
            <a:off x="4647453" y="6529338"/>
            <a:ext cx="4507201" cy="328661"/>
          </a:xfrm>
          <a:prstGeom prst="rect">
            <a:avLst/>
          </a:prstGeom>
          <a:solidFill>
            <a:srgbClr val="E4E6D2">
              <a:alpha val="78000"/>
            </a:srgbClr>
          </a:solidFill>
        </p:spPr>
        <p:txBody>
          <a:bodyPr wrap="square" lIns="81641" tIns="40821" rIns="81641" bIns="40821" rtlCol="0">
            <a:spAutoFit/>
          </a:bodyPr>
          <a:lstStyle/>
          <a:p>
            <a:pPr algn="ctr"/>
            <a:r>
              <a:rPr lang="ru-RU" sz="1600" dirty="0" smtClean="0">
                <a:solidFill>
                  <a:srgbClr val="C00000"/>
                </a:solidFill>
                <a:effectLst>
                  <a:outerShdw blurRad="38100" dist="38100" dir="2700000" algn="tl">
                    <a:srgbClr val="000000">
                      <a:alpha val="43137"/>
                    </a:srgbClr>
                  </a:outerShdw>
                </a:effectLst>
              </a:rPr>
              <a:t>Экспозиция музея МГУ в школе 29</a:t>
            </a:r>
            <a:endParaRPr lang="ru-RU" sz="1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5171477"/>
      </p:ext>
    </p:extLst>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6350"/>
            <a:ext cx="9144000" cy="758354"/>
          </a:xfrm>
          <a:solidFill>
            <a:schemeClr val="accent2"/>
          </a:solidFill>
          <a:ln>
            <a:solidFill>
              <a:schemeClr val="bg1"/>
            </a:solidFill>
          </a:ln>
        </p:spPr>
        <p:txBody>
          <a:bodyPr vert="horz" lIns="91440" tIns="45720" rIns="91440" bIns="45720" rtlCol="0" anchor="ctr">
            <a:noAutofit/>
          </a:bodyPr>
          <a:lstStyle/>
          <a:p>
            <a:r>
              <a:rPr lang="ru-RU" sz="31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Просветительская деятельность ЦНТ Поиск</a:t>
            </a:r>
            <a:endParaRPr lang="ru-RU" sz="31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pic>
        <p:nvPicPr>
          <p:cNvPr id="2051" name="Picture 3" descr="D:\Портфель\Портфель\Фотографии\Школьные фото\2019.08.14 На экскурсии наши будущие ученики\IMG_13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47570"/>
            <a:ext cx="4284984" cy="32137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Портфель\Портфель\Фотографии\Школьные фото\2018.10.13 Фонд Траектория и школа 1741\Во время лекции.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12" y="3993682"/>
            <a:ext cx="4318572" cy="28786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Портфель\Портфель\Фотографии\Школьные фото\2014.05. Гости нашего планетария\Гимназия 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21"/>
          <a:stretch/>
        </p:blipFill>
        <p:spPr bwMode="auto">
          <a:xfrm>
            <a:off x="4571999" y="747569"/>
            <a:ext cx="4519387" cy="3125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6" cstate="print"/>
          <a:srcRect b="15590"/>
          <a:stretch/>
        </p:blipFill>
        <p:spPr bwMode="auto">
          <a:xfrm>
            <a:off x="4571999" y="3993682"/>
            <a:ext cx="4519387" cy="2849342"/>
          </a:xfrm>
          <a:prstGeom prst="rect">
            <a:avLst/>
          </a:prstGeom>
          <a:noFill/>
          <a:ln w="9525">
            <a:noFill/>
            <a:miter lim="800000"/>
            <a:headEnd/>
            <a:tailEnd/>
          </a:ln>
          <a:effectLst/>
        </p:spPr>
      </p:pic>
      <p:sp>
        <p:nvSpPr>
          <p:cNvPr id="11" name="TextBox 10"/>
          <p:cNvSpPr txBox="1"/>
          <p:nvPr/>
        </p:nvSpPr>
        <p:spPr>
          <a:xfrm>
            <a:off x="-27920" y="6529339"/>
            <a:ext cx="4366067" cy="328661"/>
          </a:xfrm>
          <a:prstGeom prst="rect">
            <a:avLst/>
          </a:prstGeom>
          <a:solidFill>
            <a:srgbClr val="E4E6D2">
              <a:alpha val="78000"/>
            </a:srgbClr>
          </a:solidFill>
        </p:spPr>
        <p:txBody>
          <a:bodyPr wrap="square" lIns="81641" tIns="40821" rIns="81641" bIns="40821" rtlCol="0">
            <a:spAutoFit/>
          </a:bodyPr>
          <a:lstStyle/>
          <a:p>
            <a:r>
              <a:rPr lang="ru-RU" sz="1600" dirty="0" smtClean="0">
                <a:solidFill>
                  <a:srgbClr val="C00000"/>
                </a:solidFill>
                <a:effectLst>
                  <a:outerShdw blurRad="38100" dist="38100" dir="2700000" algn="tl">
                    <a:srgbClr val="000000">
                      <a:alpha val="43137"/>
                    </a:srgbClr>
                  </a:outerShdw>
                </a:effectLst>
              </a:rPr>
              <a:t>Популярные лекции фонда «Траектория»</a:t>
            </a:r>
            <a:endParaRPr lang="ru-RU" sz="1600" dirty="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27920" y="3632193"/>
            <a:ext cx="4366067" cy="328661"/>
          </a:xfrm>
          <a:prstGeom prst="rect">
            <a:avLst/>
          </a:prstGeom>
          <a:solidFill>
            <a:srgbClr val="E4E6D2">
              <a:alpha val="78000"/>
            </a:srgbClr>
          </a:solidFill>
        </p:spPr>
        <p:txBody>
          <a:bodyPr wrap="square" lIns="81641" tIns="40821" rIns="81641" bIns="40821" rtlCol="0">
            <a:spAutoFit/>
          </a:bodyPr>
          <a:lstStyle/>
          <a:p>
            <a:r>
              <a:rPr lang="ru-RU" sz="1600" dirty="0" smtClean="0">
                <a:solidFill>
                  <a:srgbClr val="C00000"/>
                </a:solidFill>
                <a:effectLst>
                  <a:outerShdw blurRad="38100" dist="38100" dir="2700000" algn="tl">
                    <a:srgbClr val="000000">
                      <a:alpha val="43137"/>
                    </a:srgbClr>
                  </a:outerShdw>
                </a:effectLst>
              </a:rPr>
              <a:t>Экскурсии для малышей в оранжерее</a:t>
            </a:r>
            <a:endParaRPr lang="ru-RU" sz="1600" dirty="0">
              <a:solidFill>
                <a:srgbClr val="C00000"/>
              </a:solidFill>
              <a:effectLst>
                <a:outerShdw blurRad="38100" dist="38100" dir="2700000" algn="tl">
                  <a:srgbClr val="000000">
                    <a:alpha val="43137"/>
                  </a:srgbClr>
                </a:outerShdw>
              </a:effectLst>
            </a:endParaRPr>
          </a:p>
        </p:txBody>
      </p:sp>
      <p:sp>
        <p:nvSpPr>
          <p:cNvPr id="13" name="TextBox 12"/>
          <p:cNvSpPr txBox="1"/>
          <p:nvPr/>
        </p:nvSpPr>
        <p:spPr>
          <a:xfrm>
            <a:off x="4594985" y="3543995"/>
            <a:ext cx="4549015" cy="328661"/>
          </a:xfrm>
          <a:prstGeom prst="rect">
            <a:avLst/>
          </a:prstGeom>
          <a:solidFill>
            <a:srgbClr val="E4E6D2">
              <a:alpha val="78000"/>
            </a:srgbClr>
          </a:solidFill>
        </p:spPr>
        <p:txBody>
          <a:bodyPr wrap="square" lIns="81641" tIns="40821" rIns="81641" bIns="40821" rtlCol="0">
            <a:spAutoFit/>
          </a:bodyPr>
          <a:lstStyle/>
          <a:p>
            <a:r>
              <a:rPr lang="ru-RU" sz="1600" dirty="0" smtClean="0">
                <a:solidFill>
                  <a:srgbClr val="C00000"/>
                </a:solidFill>
                <a:effectLst>
                  <a:outerShdw blurRad="38100" dist="38100" dir="2700000" algn="tl">
                    <a:srgbClr val="000000">
                      <a:alpha val="43137"/>
                    </a:srgbClr>
                  </a:outerShdw>
                </a:effectLst>
              </a:rPr>
              <a:t>Члены Центра проводят занятия в планетарии </a:t>
            </a:r>
            <a:endParaRPr lang="ru-RU" sz="1600" dirty="0">
              <a:solidFill>
                <a:srgbClr val="C00000"/>
              </a:solidFill>
              <a:effectLst>
                <a:outerShdw blurRad="38100" dist="38100" dir="2700000" algn="tl">
                  <a:srgbClr val="000000">
                    <a:alpha val="43137"/>
                  </a:srgbClr>
                </a:outerShdw>
              </a:effectLst>
            </a:endParaRPr>
          </a:p>
        </p:txBody>
      </p:sp>
      <p:sp>
        <p:nvSpPr>
          <p:cNvPr id="14" name="TextBox 13"/>
          <p:cNvSpPr txBox="1"/>
          <p:nvPr/>
        </p:nvSpPr>
        <p:spPr>
          <a:xfrm>
            <a:off x="4594984" y="6514363"/>
            <a:ext cx="4496402" cy="328661"/>
          </a:xfrm>
          <a:prstGeom prst="rect">
            <a:avLst/>
          </a:prstGeom>
          <a:solidFill>
            <a:srgbClr val="E4E6D2">
              <a:alpha val="78000"/>
            </a:srgbClr>
          </a:solidFill>
        </p:spPr>
        <p:txBody>
          <a:bodyPr wrap="square" lIns="81641" tIns="40821" rIns="81641" bIns="40821" rtlCol="0">
            <a:spAutoFit/>
          </a:bodyPr>
          <a:lstStyle/>
          <a:p>
            <a:r>
              <a:rPr lang="ru-RU" sz="1600" dirty="0" smtClean="0">
                <a:solidFill>
                  <a:srgbClr val="C00000"/>
                </a:solidFill>
                <a:effectLst>
                  <a:outerShdw blurRad="38100" dist="38100" dir="2700000" algn="tl">
                    <a:srgbClr val="000000">
                      <a:alpha val="43137"/>
                    </a:srgbClr>
                  </a:outerShdw>
                </a:effectLst>
              </a:rPr>
              <a:t>В гостях ЦНТ мобильная лаборатория «</a:t>
            </a:r>
            <a:r>
              <a:rPr lang="ru-RU" sz="1600" dirty="0" err="1" smtClean="0">
                <a:solidFill>
                  <a:srgbClr val="C00000"/>
                </a:solidFill>
                <a:effectLst>
                  <a:outerShdw blurRad="38100" dist="38100" dir="2700000" algn="tl">
                    <a:srgbClr val="000000">
                      <a:alpha val="43137"/>
                    </a:srgbClr>
                  </a:outerShdw>
                </a:effectLst>
              </a:rPr>
              <a:t>Нанотрак</a:t>
            </a:r>
            <a:r>
              <a:rPr lang="ru-RU" sz="1600" dirty="0" smtClean="0">
                <a:solidFill>
                  <a:srgbClr val="C00000"/>
                </a:solidFill>
                <a:effectLst>
                  <a:outerShdw blurRad="38100" dist="38100" dir="2700000" algn="tl">
                    <a:srgbClr val="000000">
                      <a:alpha val="43137"/>
                    </a:srgbClr>
                  </a:outerShdw>
                </a:effectLst>
              </a:rPr>
              <a:t>»</a:t>
            </a:r>
            <a:endParaRPr lang="ru-RU" sz="1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44460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Прямоугольник 1024"/>
          <p:cNvSpPr/>
          <p:nvPr/>
        </p:nvSpPr>
        <p:spPr>
          <a:xfrm>
            <a:off x="0" y="0"/>
            <a:ext cx="9144000" cy="6857999"/>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8194" y="0"/>
            <a:ext cx="9144000" cy="836712"/>
          </a:xfrm>
          <a:solidFill>
            <a:schemeClr val="accent2"/>
          </a:solidFill>
        </p:spPr>
        <p:txBody>
          <a:bodyPr>
            <a:normAutofit/>
          </a:bodyPr>
          <a:lstStyle/>
          <a:p>
            <a:r>
              <a:rPr lang="ru-RU" sz="3600" b="1" dirty="0" smtClean="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Центр дополнительного образования</a:t>
            </a:r>
            <a:endParaRPr lang="ru-RU" sz="3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25982015"/>
              </p:ext>
            </p:extLst>
          </p:nvPr>
        </p:nvGraphicFramePr>
        <p:xfrm>
          <a:off x="35497" y="796132"/>
          <a:ext cx="9108502" cy="5945233"/>
        </p:xfrm>
        <a:graphic>
          <a:graphicData uri="http://schemas.openxmlformats.org/drawingml/2006/table">
            <a:tbl>
              <a:tblPr firstRow="1" firstCol="1" bandRow="1">
                <a:tableStyleId>{5C22544A-7EE6-4342-B048-85BDC9FD1C3A}</a:tableStyleId>
              </a:tblPr>
              <a:tblGrid>
                <a:gridCol w="398047"/>
                <a:gridCol w="5475177"/>
                <a:gridCol w="2032668"/>
                <a:gridCol w="1202610"/>
              </a:tblGrid>
              <a:tr h="312907">
                <a:tc>
                  <a:txBody>
                    <a:bodyPr/>
                    <a:lstStyle/>
                    <a:p>
                      <a:pPr algn="just">
                        <a:lnSpc>
                          <a:spcPct val="115000"/>
                        </a:lnSpc>
                        <a:spcAft>
                          <a:spcPts val="0"/>
                        </a:spcAft>
                      </a:pPr>
                      <a:r>
                        <a:rPr lang="ru-RU" sz="1400" dirty="0">
                          <a:effectLst/>
                        </a:rPr>
                        <a:t>№</a:t>
                      </a:r>
                      <a:endParaRPr lang="ru-RU" sz="1100" dirty="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Наименование программы</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направленность </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Возраст </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Вселенная ХХ</a:t>
                      </a:r>
                      <a:r>
                        <a:rPr lang="en-US" sz="1400">
                          <a:effectLst/>
                        </a:rPr>
                        <a:t>I </a:t>
                      </a:r>
                      <a:r>
                        <a:rPr lang="ru-RU" sz="1400">
                          <a:effectLst/>
                        </a:rPr>
                        <a:t>века (основы астрономии)</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естественнонаучная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16 - 17</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2</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Возобновляемая энергетика - дорога в экологическое завтра</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естественнонаучная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13 - 15</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3</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Земля из космоса (Космическая география)</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техническая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16 - 17</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4</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Мир между атомами (введение в  нанотехнологию)</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естественнонаучная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a:effectLst/>
                        </a:rPr>
                        <a:t>15 - </a:t>
                      </a:r>
                      <a:r>
                        <a:rPr lang="ru-RU" sz="1400" dirty="0" smtClean="0">
                          <a:effectLst/>
                        </a:rPr>
                        <a:t>17</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5</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Жизнь в аквариумах и террариумах</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естественнонаучная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8 - 14</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6</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Школа юного химика</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естественнонаучная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8 - 11</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7</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Молекулярная биология и генная инженерия в школе</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естественнонаучная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13 - 15</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8</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Программирование виртуальной реальности</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техническая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12 - 15</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9</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Создай умный город (интернет вещей)</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техническая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15 - 17</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10</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a:effectLst/>
                        </a:rPr>
                        <a:t>Конструирование роботов исследователей</a:t>
                      </a:r>
                      <a:endParaRPr lang="ru-RU" sz="1100" dirty="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техническая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11 - 12</a:t>
                      </a:r>
                      <a:endParaRPr lang="ru-RU" sz="110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11</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latin typeface="Calibri"/>
                          <a:ea typeface="Calibri"/>
                          <a:cs typeface="Times New Roman"/>
                        </a:rPr>
                        <a:t>Искусственный интеллект и нейронные сети</a:t>
                      </a:r>
                      <a:endParaRPr lang="ru-RU" sz="1400" dirty="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техническая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rPr>
                        <a:t>14 </a:t>
                      </a:r>
                      <a:r>
                        <a:rPr lang="ru-RU" sz="1400" dirty="0">
                          <a:effectLst/>
                        </a:rPr>
                        <a:t>- </a:t>
                      </a:r>
                      <a:r>
                        <a:rPr lang="ru-RU" sz="1400" dirty="0" smtClean="0">
                          <a:effectLst/>
                        </a:rPr>
                        <a:t>17</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12</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Учимся печатать на 3</a:t>
                      </a:r>
                      <a:r>
                        <a:rPr lang="en-US" sz="1400">
                          <a:effectLst/>
                        </a:rPr>
                        <a:t>D</a:t>
                      </a:r>
                      <a:r>
                        <a:rPr lang="ru-RU" sz="1400">
                          <a:effectLst/>
                        </a:rPr>
                        <a:t> принтере</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техническая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rPr>
                        <a:t>10 </a:t>
                      </a:r>
                      <a:r>
                        <a:rPr lang="ru-RU" sz="1400" dirty="0">
                          <a:effectLst/>
                        </a:rPr>
                        <a:t>- </a:t>
                      </a:r>
                      <a:r>
                        <a:rPr lang="ru-RU" sz="1400" dirty="0" smtClean="0">
                          <a:effectLst/>
                        </a:rPr>
                        <a:t>14</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13</a:t>
                      </a:r>
                      <a:endParaRPr lang="ru-RU" sz="1100">
                        <a:effectLst/>
                        <a:latin typeface="Calibri"/>
                        <a:ea typeface="Calibri"/>
                        <a:cs typeface="Times New Roman"/>
                      </a:endParaRPr>
                    </a:p>
                  </a:txBody>
                  <a:tcPr marL="66580" marR="66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mn-lt"/>
                          <a:ea typeface="+mn-ea"/>
                          <a:cs typeface="+mn-cs"/>
                        </a:rPr>
                        <a:t>Основы автоматизированного производства (станки с ЧПУ)</a:t>
                      </a:r>
                      <a:endParaRPr kumimoji="0" lang="ru-RU" sz="11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marL="66580" marR="66580" marT="0" marB="0"/>
                </a:tc>
                <a:tc>
                  <a:txBody>
                    <a:bodyPr/>
                    <a:lstStyle/>
                    <a:p>
                      <a:pPr algn="just">
                        <a:lnSpc>
                          <a:spcPct val="115000"/>
                        </a:lnSpc>
                        <a:spcAft>
                          <a:spcPts val="0"/>
                        </a:spcAft>
                      </a:pPr>
                      <a:r>
                        <a:rPr lang="ru-RU" sz="1400" dirty="0" smtClean="0">
                          <a:effectLst/>
                          <a:latin typeface="+mn-lt"/>
                          <a:ea typeface="+mn-ea"/>
                          <a:cs typeface="+mn-cs"/>
                        </a:rPr>
                        <a:t>техническая</a:t>
                      </a:r>
                      <a:endParaRPr lang="ru-RU" sz="1100" dirty="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rPr>
                        <a:t>12 </a:t>
                      </a:r>
                      <a:r>
                        <a:rPr lang="ru-RU" sz="1400" dirty="0">
                          <a:effectLst/>
                        </a:rPr>
                        <a:t>- </a:t>
                      </a:r>
                      <a:r>
                        <a:rPr lang="ru-RU" sz="1400" dirty="0" smtClean="0">
                          <a:effectLst/>
                        </a:rPr>
                        <a:t>14</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14</a:t>
                      </a:r>
                      <a:endParaRPr lang="ru-RU" sz="1100">
                        <a:effectLst/>
                        <a:latin typeface="Calibri"/>
                        <a:ea typeface="Calibri"/>
                        <a:cs typeface="Times New Roman"/>
                      </a:endParaRPr>
                    </a:p>
                  </a:txBody>
                  <a:tcPr marL="66580" marR="66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mn-lt"/>
                          <a:ea typeface="+mn-ea"/>
                          <a:cs typeface="+mn-cs"/>
                        </a:rPr>
                        <a:t>Формула сада (ландшафтный дизайн)</a:t>
                      </a:r>
                      <a:endParaRPr kumimoji="0" lang="ru-RU" sz="11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marL="66580" marR="66580" marT="0" marB="0"/>
                </a:tc>
                <a:tc>
                  <a:txBody>
                    <a:bodyPr/>
                    <a:lstStyle/>
                    <a:p>
                      <a:pPr algn="just">
                        <a:lnSpc>
                          <a:spcPct val="115000"/>
                        </a:lnSpc>
                        <a:spcAft>
                          <a:spcPts val="0"/>
                        </a:spcAft>
                      </a:pPr>
                      <a:r>
                        <a:rPr lang="ru-RU" sz="1400">
                          <a:effectLst/>
                        </a:rPr>
                        <a:t>художественная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rPr>
                        <a:t>10 </a:t>
                      </a:r>
                      <a:r>
                        <a:rPr lang="ru-RU" sz="1400" dirty="0">
                          <a:effectLst/>
                        </a:rPr>
                        <a:t>- 13</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15</a:t>
                      </a:r>
                      <a:endParaRPr lang="ru-RU" sz="1100">
                        <a:effectLst/>
                        <a:latin typeface="Calibri"/>
                        <a:ea typeface="Calibri"/>
                        <a:cs typeface="Times New Roman"/>
                      </a:endParaRPr>
                    </a:p>
                  </a:txBody>
                  <a:tcPr marL="66580" marR="66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mn-lt"/>
                          <a:ea typeface="+mn-ea"/>
                          <a:cs typeface="+mn-cs"/>
                        </a:rPr>
                        <a:t>Как стать телеведущим? (тележурналистика)</a:t>
                      </a:r>
                      <a:endParaRPr kumimoji="0" lang="ru-RU" sz="11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marL="66580" marR="66580" marT="0" marB="0"/>
                </a:tc>
                <a:tc>
                  <a:txBody>
                    <a:bodyPr/>
                    <a:lstStyle/>
                    <a:p>
                      <a:pPr algn="just">
                        <a:lnSpc>
                          <a:spcPct val="115000"/>
                        </a:lnSpc>
                        <a:spcAft>
                          <a:spcPts val="0"/>
                        </a:spcAft>
                      </a:pPr>
                      <a:r>
                        <a:rPr lang="ru-RU" sz="1400">
                          <a:effectLst/>
                        </a:rPr>
                        <a:t>художественная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rPr>
                        <a:t>12 </a:t>
                      </a:r>
                      <a:r>
                        <a:rPr lang="ru-RU" sz="1400" dirty="0">
                          <a:effectLst/>
                        </a:rPr>
                        <a:t>- </a:t>
                      </a:r>
                      <a:r>
                        <a:rPr lang="ru-RU" sz="1400" dirty="0" smtClean="0">
                          <a:effectLst/>
                        </a:rPr>
                        <a:t>14</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16</a:t>
                      </a:r>
                      <a:endParaRPr lang="ru-RU" sz="1100">
                        <a:effectLst/>
                        <a:latin typeface="Calibri"/>
                        <a:ea typeface="Calibri"/>
                        <a:cs typeface="Times New Roman"/>
                      </a:endParaRPr>
                    </a:p>
                  </a:txBody>
                  <a:tcPr marL="66580" marR="66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mn-lt"/>
                          <a:ea typeface="+mn-ea"/>
                          <a:cs typeface="+mn-cs"/>
                        </a:rPr>
                        <a:t>Дизайн эры цифровых технологий</a:t>
                      </a:r>
                      <a:endParaRPr kumimoji="0" lang="ru-RU" sz="11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marL="66580" marR="66580" marT="0" marB="0"/>
                </a:tc>
                <a:tc>
                  <a:txBody>
                    <a:bodyPr/>
                    <a:lstStyle/>
                    <a:p>
                      <a:pPr algn="just">
                        <a:lnSpc>
                          <a:spcPct val="115000"/>
                        </a:lnSpc>
                        <a:spcAft>
                          <a:spcPts val="0"/>
                        </a:spcAft>
                      </a:pPr>
                      <a:r>
                        <a:rPr lang="ru-RU" sz="1400">
                          <a:effectLst/>
                        </a:rPr>
                        <a:t>художественная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rPr>
                        <a:t>14 </a:t>
                      </a:r>
                      <a:r>
                        <a:rPr lang="ru-RU" sz="1400" dirty="0">
                          <a:effectLst/>
                        </a:rPr>
                        <a:t>- </a:t>
                      </a:r>
                      <a:r>
                        <a:rPr lang="ru-RU" sz="1400" dirty="0" smtClean="0">
                          <a:effectLst/>
                        </a:rPr>
                        <a:t>16</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a:effectLst/>
                        </a:rPr>
                        <a:t>17</a:t>
                      </a:r>
                      <a:endParaRPr lang="ru-RU" sz="1100">
                        <a:effectLst/>
                        <a:latin typeface="Calibri"/>
                        <a:ea typeface="Calibri"/>
                        <a:cs typeface="Times New Roman"/>
                      </a:endParaRPr>
                    </a:p>
                  </a:txBody>
                  <a:tcPr marL="66580" marR="66580"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mn-lt"/>
                          <a:ea typeface="+mn-ea"/>
                          <a:cs typeface="+mn-cs"/>
                        </a:rPr>
                        <a:t>Сам себе режиссер (основы режиссуры)</a:t>
                      </a:r>
                      <a:endParaRPr kumimoji="0" lang="ru-RU" sz="1100" b="0" i="0" u="none" strike="noStrike" kern="1200" cap="none" spc="0" normalizeH="0" baseline="0" noProof="0" dirty="0" smtClean="0">
                        <a:ln>
                          <a:noFill/>
                        </a:ln>
                        <a:solidFill>
                          <a:prstClr val="black"/>
                        </a:solidFill>
                        <a:effectLst/>
                        <a:uLnTx/>
                        <a:uFillTx/>
                        <a:latin typeface="+mn-lt"/>
                        <a:ea typeface="Calibri"/>
                        <a:cs typeface="Times New Roman"/>
                      </a:endParaRPr>
                    </a:p>
                  </a:txBody>
                  <a:tcPr marL="66580" marR="66580" marT="0" marB="0"/>
                </a:tc>
                <a:tc>
                  <a:txBody>
                    <a:bodyPr/>
                    <a:lstStyle/>
                    <a:p>
                      <a:pPr algn="just">
                        <a:lnSpc>
                          <a:spcPct val="115000"/>
                        </a:lnSpc>
                        <a:spcAft>
                          <a:spcPts val="0"/>
                        </a:spcAft>
                      </a:pPr>
                      <a:r>
                        <a:rPr lang="ru-RU" sz="1400">
                          <a:effectLst/>
                        </a:rPr>
                        <a:t>художественная</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smtClean="0">
                          <a:effectLst/>
                        </a:rPr>
                        <a:t>13 </a:t>
                      </a:r>
                      <a:r>
                        <a:rPr lang="ru-RU" sz="1400" dirty="0">
                          <a:effectLst/>
                        </a:rPr>
                        <a:t>- 15</a:t>
                      </a:r>
                      <a:endParaRPr lang="ru-RU" sz="1100" dirty="0">
                        <a:effectLst/>
                        <a:latin typeface="Calibri"/>
                        <a:ea typeface="Calibri"/>
                        <a:cs typeface="Times New Roman"/>
                      </a:endParaRPr>
                    </a:p>
                  </a:txBody>
                  <a:tcPr marL="66580" marR="66580" marT="0" marB="0"/>
                </a:tc>
              </a:tr>
              <a:tr h="312907">
                <a:tc>
                  <a:txBody>
                    <a:bodyPr/>
                    <a:lstStyle/>
                    <a:p>
                      <a:pPr algn="just">
                        <a:lnSpc>
                          <a:spcPct val="115000"/>
                        </a:lnSpc>
                        <a:spcAft>
                          <a:spcPts val="0"/>
                        </a:spcAft>
                      </a:pPr>
                      <a:r>
                        <a:rPr lang="ru-RU" sz="1400" dirty="0">
                          <a:effectLst/>
                        </a:rPr>
                        <a:t>18</a:t>
                      </a:r>
                      <a:endParaRPr lang="ru-RU" sz="1100" dirty="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a:effectLst/>
                        </a:rPr>
                        <a:t>Познай себя  (психология личности)</a:t>
                      </a:r>
                      <a:endParaRPr lang="ru-RU" sz="1100">
                        <a:effectLst/>
                        <a:latin typeface="Calibri"/>
                        <a:ea typeface="Calibri"/>
                        <a:cs typeface="Times New Roman"/>
                      </a:endParaRPr>
                    </a:p>
                  </a:txBody>
                  <a:tcPr marL="66580" marR="66580" marT="0" marB="0"/>
                </a:tc>
                <a:tc>
                  <a:txBody>
                    <a:bodyPr/>
                    <a:lstStyle/>
                    <a:p>
                      <a:pPr algn="just">
                        <a:lnSpc>
                          <a:spcPct val="115000"/>
                        </a:lnSpc>
                        <a:spcAft>
                          <a:spcPts val="0"/>
                        </a:spcAft>
                      </a:pPr>
                      <a:r>
                        <a:rPr lang="ru-RU" sz="1400">
                          <a:effectLst/>
                        </a:rPr>
                        <a:t>социально-педагог.</a:t>
                      </a:r>
                      <a:endParaRPr lang="ru-RU" sz="1100">
                        <a:effectLst/>
                        <a:latin typeface="Calibri"/>
                        <a:ea typeface="Calibri"/>
                        <a:cs typeface="Times New Roman"/>
                      </a:endParaRPr>
                    </a:p>
                  </a:txBody>
                  <a:tcPr marL="66580" marR="66580" marT="0" marB="0"/>
                </a:tc>
                <a:tc>
                  <a:txBody>
                    <a:bodyPr/>
                    <a:lstStyle/>
                    <a:p>
                      <a:pPr algn="ctr">
                        <a:lnSpc>
                          <a:spcPct val="115000"/>
                        </a:lnSpc>
                        <a:spcAft>
                          <a:spcPts val="0"/>
                        </a:spcAft>
                      </a:pPr>
                      <a:r>
                        <a:rPr lang="ru-RU" sz="1400" dirty="0">
                          <a:effectLst/>
                        </a:rPr>
                        <a:t>13 - 15</a:t>
                      </a:r>
                      <a:endParaRPr lang="ru-RU" sz="1100" dirty="0">
                        <a:effectLst/>
                        <a:latin typeface="Calibri"/>
                        <a:ea typeface="Calibri"/>
                        <a:cs typeface="Times New Roman"/>
                      </a:endParaRPr>
                    </a:p>
                  </a:txBody>
                  <a:tcPr marL="66580" marR="66580" marT="0" marB="0"/>
                </a:tc>
              </a:tr>
            </a:tbl>
          </a:graphicData>
        </a:graphic>
      </p:graphicFrame>
    </p:spTree>
    <p:extLst>
      <p:ext uri="{BB962C8B-B14F-4D97-AF65-F5344CB8AC3E}">
        <p14:creationId xmlns:p14="http://schemas.microsoft.com/office/powerpoint/2010/main" val="1239578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478"/>
            <a:ext cx="9144000" cy="689223"/>
          </a:xfrm>
          <a:prstGeom prst="rect">
            <a:avLst/>
          </a:prstGeom>
          <a:solidFill>
            <a:schemeClr val="accent2"/>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smtClean="0">
                <a:solidFill>
                  <a:schemeClr val="bg1"/>
                </a:solidFill>
                <a:effectLst>
                  <a:outerShdw blurRad="38100" dist="38100" dir="2700000" algn="tl">
                    <a:srgbClr val="000000">
                      <a:alpha val="43137"/>
                    </a:srgbClr>
                  </a:outerShdw>
                </a:effectLst>
              </a:rPr>
              <a:t>Курсы дополнительного образования</a:t>
            </a:r>
            <a:endParaRPr lang="ru-RU" sz="3600" b="1" dirty="0">
              <a:solidFill>
                <a:schemeClr val="bg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774699"/>
            <a:ext cx="3888432" cy="291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596"/>
          <a:stretch/>
        </p:blipFill>
        <p:spPr bwMode="auto">
          <a:xfrm>
            <a:off x="5047122" y="903932"/>
            <a:ext cx="3936431" cy="278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887"/>
          <a:stretch/>
        </p:blipFill>
        <p:spPr bwMode="auto">
          <a:xfrm>
            <a:off x="395536" y="3876818"/>
            <a:ext cx="4176464" cy="29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D:\Портфель\Фотографии\Школьные фото\2019.01.23 Первые уроки в оранжерее\С работой комплекса учениц знакомит педпгог дополнительного образования Сергей Михайлович Полянский.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578"/>
          <a:stretch/>
        </p:blipFill>
        <p:spPr bwMode="auto">
          <a:xfrm>
            <a:off x="4716016" y="3876818"/>
            <a:ext cx="4427984" cy="29857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47123" y="3203459"/>
            <a:ext cx="3936430" cy="646331"/>
          </a:xfrm>
          <a:prstGeom prst="rect">
            <a:avLst/>
          </a:prstGeom>
          <a:solidFill>
            <a:schemeClr val="bg1">
              <a:lumMod val="85000"/>
            </a:schemeClr>
          </a:solidFill>
        </p:spPr>
        <p:txBody>
          <a:bodyPr wrap="square" rtlCol="0">
            <a:spAutoFit/>
          </a:bodyPr>
          <a:lstStyle/>
          <a:p>
            <a:r>
              <a:rPr lang="ru-RU" dirty="0" smtClean="0"/>
              <a:t>Курс «Конструирование роботов исследователей»</a:t>
            </a:r>
            <a:endParaRPr lang="ru-RU" dirty="0"/>
          </a:p>
        </p:txBody>
      </p:sp>
      <p:sp>
        <p:nvSpPr>
          <p:cNvPr id="10" name="TextBox 9"/>
          <p:cNvSpPr txBox="1"/>
          <p:nvPr/>
        </p:nvSpPr>
        <p:spPr>
          <a:xfrm>
            <a:off x="395536" y="3289425"/>
            <a:ext cx="3960440" cy="646331"/>
          </a:xfrm>
          <a:prstGeom prst="rect">
            <a:avLst/>
          </a:prstGeom>
          <a:solidFill>
            <a:schemeClr val="bg1">
              <a:lumMod val="85000"/>
            </a:schemeClr>
          </a:solidFill>
        </p:spPr>
        <p:txBody>
          <a:bodyPr wrap="square" rtlCol="0">
            <a:spAutoFit/>
          </a:bodyPr>
          <a:lstStyle/>
          <a:p>
            <a:r>
              <a:rPr lang="ru-RU" dirty="0" smtClean="0"/>
              <a:t>Курс «Жизнь в аквариумах и террариумах» в школьной оранжерее</a:t>
            </a:r>
            <a:endParaRPr lang="ru-RU" dirty="0"/>
          </a:p>
        </p:txBody>
      </p:sp>
      <p:sp>
        <p:nvSpPr>
          <p:cNvPr id="11" name="TextBox 10"/>
          <p:cNvSpPr txBox="1"/>
          <p:nvPr/>
        </p:nvSpPr>
        <p:spPr>
          <a:xfrm>
            <a:off x="4716016" y="6216208"/>
            <a:ext cx="4427984" cy="646331"/>
          </a:xfrm>
          <a:prstGeom prst="rect">
            <a:avLst/>
          </a:prstGeom>
          <a:solidFill>
            <a:schemeClr val="bg1">
              <a:lumMod val="85000"/>
            </a:schemeClr>
          </a:solidFill>
        </p:spPr>
        <p:txBody>
          <a:bodyPr wrap="square" rtlCol="0">
            <a:spAutoFit/>
          </a:bodyPr>
          <a:lstStyle/>
          <a:p>
            <a:r>
              <a:rPr lang="ru-RU" dirty="0" smtClean="0"/>
              <a:t>Курс «Альтернативная энергетика» в биоэнергетическом комплексе</a:t>
            </a:r>
            <a:endParaRPr lang="ru-RU" dirty="0"/>
          </a:p>
        </p:txBody>
      </p:sp>
      <p:sp>
        <p:nvSpPr>
          <p:cNvPr id="12" name="TextBox 11"/>
          <p:cNvSpPr txBox="1"/>
          <p:nvPr/>
        </p:nvSpPr>
        <p:spPr>
          <a:xfrm>
            <a:off x="395536" y="6191498"/>
            <a:ext cx="4176464" cy="646331"/>
          </a:xfrm>
          <a:prstGeom prst="rect">
            <a:avLst/>
          </a:prstGeom>
          <a:solidFill>
            <a:schemeClr val="bg1">
              <a:lumMod val="85000"/>
            </a:schemeClr>
          </a:solidFill>
        </p:spPr>
        <p:txBody>
          <a:bodyPr wrap="square" rtlCol="0">
            <a:spAutoFit/>
          </a:bodyPr>
          <a:lstStyle/>
          <a:p>
            <a:r>
              <a:rPr lang="ru-RU" dirty="0" smtClean="0"/>
              <a:t>Курс «</a:t>
            </a:r>
            <a:r>
              <a:rPr lang="ru-RU" dirty="0"/>
              <a:t>П</a:t>
            </a:r>
            <a:r>
              <a:rPr lang="ru-RU" dirty="0" smtClean="0"/>
              <a:t>рограммирование виртуальной реальности» в кабинете информатики</a:t>
            </a:r>
            <a:endParaRPr lang="ru-RU" dirty="0"/>
          </a:p>
        </p:txBody>
      </p:sp>
    </p:spTree>
    <p:extLst>
      <p:ext uri="{BB962C8B-B14F-4D97-AF65-F5344CB8AC3E}">
        <p14:creationId xmlns:p14="http://schemas.microsoft.com/office/powerpoint/2010/main" val="894854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7"/>
          <p:cNvSpPr>
            <a:spLocks noChangeArrowheads="1"/>
          </p:cNvSpPr>
          <p:nvPr/>
        </p:nvSpPr>
        <p:spPr bwMode="auto">
          <a:xfrm>
            <a:off x="-52752" y="52482"/>
            <a:ext cx="9166225" cy="646331"/>
          </a:xfrm>
          <a:prstGeom prst="rect">
            <a:avLst/>
          </a:prstGeom>
          <a:solidFill>
            <a:schemeClr val="accent2"/>
          </a:solidFill>
          <a:extLst/>
        </p:spPr>
        <p:txBody>
          <a:bodyPr vert="horz" wrap="square" lIns="91440" tIns="45720" rIns="91440" bIns="45720" rtlCol="0" anchor="ctr">
            <a:spAutoFit/>
          </a:bodyPr>
          <a:lstStyle/>
          <a:p>
            <a:pPr algn="ctr">
              <a:spcBef>
                <a:spcPct val="0"/>
              </a:spcBef>
            </a:pPr>
            <a:endParaRPr lang="ru-RU" sz="3600" b="1" dirty="0">
              <a:solidFill>
                <a:schemeClr val="bg1"/>
              </a:solidFill>
              <a:latin typeface="Helvetica" charset="0"/>
              <a:ea typeface="Helvetica" charset="0"/>
              <a:cs typeface="Helvetica"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45" y="1026535"/>
            <a:ext cx="3885484" cy="259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02"/>
          <a:stretch/>
        </p:blipFill>
        <p:spPr bwMode="auto">
          <a:xfrm>
            <a:off x="3916426" y="1026537"/>
            <a:ext cx="5212767" cy="549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9069" y="3485333"/>
            <a:ext cx="3942996" cy="23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ru-RU"/>
          </a:p>
        </p:txBody>
      </p:sp>
      <p:sp>
        <p:nvSpPr>
          <p:cNvPr id="7" name="Прямоугольник 6"/>
          <p:cNvSpPr/>
          <p:nvPr/>
        </p:nvSpPr>
        <p:spPr>
          <a:xfrm rot="5400000">
            <a:off x="1180159" y="3637560"/>
            <a:ext cx="5544616" cy="230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3" rIns="91428" bIns="45713" rtlCol="0" anchor="ctr"/>
          <a:lstStyle/>
          <a:p>
            <a:pPr algn="ctr"/>
            <a:endParaRPr lang="ru-RU"/>
          </a:p>
        </p:txBody>
      </p:sp>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44" y="3725958"/>
            <a:ext cx="3828525" cy="287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467544" y="22110"/>
            <a:ext cx="8229600" cy="676704"/>
          </a:xfrm>
        </p:spPr>
        <p:txBody>
          <a:bodyPr>
            <a:normAutofit fontScale="90000"/>
          </a:bodyPr>
          <a:lstStyle/>
          <a:p>
            <a:r>
              <a:rPr lang="ru-RU" dirty="0">
                <a:solidFill>
                  <a:schemeClr val="bg1"/>
                </a:solidFill>
                <a:effectLst>
                  <a:outerShdw blurRad="38100" dist="38100" dir="2700000" algn="tl">
                    <a:srgbClr val="000000">
                      <a:alpha val="43137"/>
                    </a:srgbClr>
                  </a:outerShdw>
                </a:effectLst>
              </a:rPr>
              <a:t>Инженерная пропедевтика 5-8</a:t>
            </a:r>
            <a:endParaRPr lang="ru-RU" dirty="0">
              <a:solidFill>
                <a:schemeClr val="bg1"/>
              </a:solidFill>
            </a:endParaRPr>
          </a:p>
        </p:txBody>
      </p:sp>
    </p:spTree>
    <p:extLst>
      <p:ext uri="{BB962C8B-B14F-4D97-AF65-F5344CB8AC3E}">
        <p14:creationId xmlns:p14="http://schemas.microsoft.com/office/powerpoint/2010/main" val="2677336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3230"/>
            <a:ext cx="5004048" cy="422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75856" y="6393387"/>
            <a:ext cx="2232248" cy="369332"/>
          </a:xfrm>
          <a:prstGeom prst="rect">
            <a:avLst/>
          </a:prstGeom>
          <a:noFill/>
        </p:spPr>
        <p:txBody>
          <a:bodyPr wrap="square" rtlCol="0">
            <a:spAutoFit/>
          </a:bodyPr>
          <a:lstStyle/>
          <a:p>
            <a:r>
              <a:rPr lang="ru-RU" dirty="0" smtClean="0">
                <a:solidFill>
                  <a:prstClr val="black"/>
                </a:solidFill>
              </a:rPr>
              <a:t> Подольск,  2020</a:t>
            </a:r>
            <a:endParaRPr lang="ru-RU" dirty="0">
              <a:solidFill>
                <a:prstClr val="black"/>
              </a:solidFill>
            </a:endParaRPr>
          </a:p>
        </p:txBody>
      </p:sp>
      <p:sp>
        <p:nvSpPr>
          <p:cNvPr id="6" name="TextBox 5"/>
          <p:cNvSpPr txBox="1"/>
          <p:nvPr/>
        </p:nvSpPr>
        <p:spPr>
          <a:xfrm>
            <a:off x="-108520" y="188645"/>
            <a:ext cx="9252520" cy="1569660"/>
          </a:xfrm>
          <a:prstGeom prst="rect">
            <a:avLst/>
          </a:prstGeom>
          <a:noFill/>
        </p:spPr>
        <p:txBody>
          <a:bodyPr wrap="square" rtlCol="0">
            <a:spAutoFit/>
          </a:bodyPr>
          <a:lstStyle/>
          <a:p>
            <a:pPr algn="ctr"/>
            <a:r>
              <a:rPr lang="ru-RU" sz="4800" b="1" dirty="0" smtClean="0">
                <a:solidFill>
                  <a:prstClr val="black"/>
                </a:solidFill>
                <a:effectLst>
                  <a:outerShdw blurRad="38100" dist="38100" dir="2700000" algn="tl">
                    <a:srgbClr val="000000">
                      <a:alpha val="43137"/>
                    </a:srgbClr>
                  </a:outerShdw>
                </a:effectLst>
              </a:rPr>
              <a:t>Цифровая школа проектных технологий</a:t>
            </a:r>
            <a:endParaRPr lang="ru-RU" sz="4800" b="1" dirty="0">
              <a:solidFill>
                <a:prstClr val="black"/>
              </a:solidFill>
              <a:effectLst>
                <a:outerShdw blurRad="38100" dist="38100" dir="2700000" algn="tl">
                  <a:srgbClr val="000000">
                    <a:alpha val="43137"/>
                  </a:srgbClr>
                </a:outerShdw>
              </a:effectLst>
            </a:endParaRPr>
          </a:p>
        </p:txBody>
      </p:sp>
      <p:sp>
        <p:nvSpPr>
          <p:cNvPr id="2" name="TextBox 1"/>
          <p:cNvSpPr txBox="1"/>
          <p:nvPr/>
        </p:nvSpPr>
        <p:spPr>
          <a:xfrm>
            <a:off x="6804248" y="4653141"/>
            <a:ext cx="2339752" cy="2031325"/>
          </a:xfrm>
          <a:prstGeom prst="rect">
            <a:avLst/>
          </a:prstGeom>
          <a:noFill/>
        </p:spPr>
        <p:txBody>
          <a:bodyPr wrap="square" rtlCol="0">
            <a:spAutoFit/>
          </a:bodyPr>
          <a:lstStyle/>
          <a:p>
            <a:pPr algn="r"/>
            <a:r>
              <a:rPr lang="ru-RU" b="1" dirty="0" smtClean="0">
                <a:solidFill>
                  <a:prstClr val="black"/>
                </a:solidFill>
              </a:rPr>
              <a:t>зам. </a:t>
            </a:r>
            <a:r>
              <a:rPr lang="ru-RU" b="1" dirty="0" err="1" smtClean="0">
                <a:solidFill>
                  <a:prstClr val="black"/>
                </a:solidFill>
              </a:rPr>
              <a:t>дир</a:t>
            </a:r>
            <a:r>
              <a:rPr lang="ru-RU" b="1" dirty="0" smtClean="0">
                <a:solidFill>
                  <a:prstClr val="black"/>
                </a:solidFill>
              </a:rPr>
              <a:t> по НМР МОУ СОШ 29, лауреат премии правительства РФ в области образования</a:t>
            </a:r>
          </a:p>
          <a:p>
            <a:pPr algn="r"/>
            <a:r>
              <a:rPr lang="ru-RU" b="1" dirty="0" smtClean="0">
                <a:solidFill>
                  <a:prstClr val="black"/>
                </a:solidFill>
              </a:rPr>
              <a:t> к.т.н. Царьков И.С.</a:t>
            </a:r>
          </a:p>
          <a:p>
            <a:pPr algn="r"/>
            <a:endParaRPr lang="ru-RU" b="1" dirty="0">
              <a:solidFill>
                <a:prstClr val="black"/>
              </a:solidFill>
            </a:endParaRPr>
          </a:p>
        </p:txBody>
      </p:sp>
    </p:spTree>
    <p:extLst>
      <p:ext uri="{BB962C8B-B14F-4D97-AF65-F5344CB8AC3E}">
        <p14:creationId xmlns:p14="http://schemas.microsoft.com/office/powerpoint/2010/main" val="3470441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val="1114032573"/>
              </p:ext>
            </p:extLst>
          </p:nvPr>
        </p:nvGraphicFramePr>
        <p:xfrm>
          <a:off x="17540" y="830997"/>
          <a:ext cx="9090964" cy="5999480"/>
        </p:xfrm>
        <a:graphic>
          <a:graphicData uri="http://schemas.openxmlformats.org/drawingml/2006/table">
            <a:tbl>
              <a:tblPr firstRow="1" bandRow="1">
                <a:tableStyleId>{2D5ABB26-0587-4C30-8999-92F81FD0307C}</a:tableStyleId>
              </a:tblPr>
              <a:tblGrid>
                <a:gridCol w="2246434"/>
                <a:gridCol w="2246434"/>
                <a:gridCol w="2246434"/>
                <a:gridCol w="2351662"/>
              </a:tblGrid>
              <a:tr h="370840">
                <a:tc rowSpan="6">
                  <a:txBody>
                    <a:bodyPr/>
                    <a:lstStyle/>
                    <a:p>
                      <a:pPr algn="ctr"/>
                      <a:r>
                        <a:rPr lang="ru-RU" sz="1400" b="1" dirty="0" smtClean="0">
                          <a:latin typeface="Helvetica" charset="0"/>
                          <a:ea typeface="Helvetica" charset="0"/>
                          <a:cs typeface="Helvetica" charset="0"/>
                        </a:rPr>
                        <a:t>Инвариант</a:t>
                      </a:r>
                      <a:endParaRPr lang="ru-RU" sz="1400" b="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ru-RU" sz="1400" b="1" kern="1200" dirty="0" smtClean="0">
                          <a:solidFill>
                            <a:schemeClr val="tx1"/>
                          </a:solidFill>
                          <a:latin typeface="Helvetica" charset="0"/>
                          <a:ea typeface="Helvetica" charset="0"/>
                          <a:cs typeface="Helvetica" charset="0"/>
                        </a:rPr>
                        <a:t>Естественно-научный базис</a:t>
                      </a:r>
                      <a:endParaRPr lang="ru-RU" sz="1400" b="1"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kern="1200" dirty="0" smtClean="0">
                          <a:solidFill>
                            <a:schemeClr val="tx1"/>
                          </a:solidFill>
                          <a:latin typeface="Helvetica" charset="0"/>
                          <a:ea typeface="Helvetica" charset="0"/>
                          <a:cs typeface="Helvetica" charset="0"/>
                        </a:rPr>
                        <a:t>Математика</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400" kern="1200" dirty="0" smtClean="0">
                          <a:solidFill>
                            <a:schemeClr val="tx1"/>
                          </a:solidFill>
                          <a:latin typeface="Helvetica" charset="0"/>
                          <a:ea typeface="Helvetica" charset="0"/>
                          <a:cs typeface="Helvetica" charset="0"/>
                        </a:rPr>
                        <a:t>Физика</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400" kern="1200" dirty="0" smtClean="0">
                          <a:solidFill>
                            <a:schemeClr val="tx1"/>
                          </a:solidFill>
                          <a:latin typeface="Helvetica" charset="0"/>
                          <a:ea typeface="Helvetica" charset="0"/>
                          <a:cs typeface="Helvetica" charset="0"/>
                        </a:rPr>
                        <a:t>Информатика</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ru-RU" sz="1400" b="1" kern="1200" dirty="0" smtClean="0">
                          <a:solidFill>
                            <a:schemeClr val="tx1"/>
                          </a:solidFill>
                          <a:latin typeface="Helvetica" charset="0"/>
                          <a:ea typeface="Helvetica" charset="0"/>
                          <a:cs typeface="Helvetica" charset="0"/>
                        </a:rPr>
                        <a:t>Технологический базис</a:t>
                      </a:r>
                      <a:endParaRPr lang="ru-RU" sz="1400" b="1"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kern="1200" dirty="0" smtClean="0">
                          <a:solidFill>
                            <a:schemeClr val="tx1"/>
                          </a:solidFill>
                          <a:latin typeface="Helvetica" charset="0"/>
                          <a:ea typeface="Helvetica" charset="0"/>
                          <a:cs typeface="Helvetica" charset="0"/>
                        </a:rPr>
                        <a:t>ТРИЗ</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ru-RU" sz="1400" kern="1200" dirty="0" smtClean="0">
                          <a:solidFill>
                            <a:schemeClr val="tx1"/>
                          </a:solidFill>
                          <a:latin typeface="Helvetica" charset="0"/>
                          <a:ea typeface="Helvetica" charset="0"/>
                          <a:cs typeface="Helvetica" charset="0"/>
                        </a:rPr>
                        <a:t>САПР</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ru-RU" sz="1400" kern="1200" dirty="0" smtClean="0">
                          <a:solidFill>
                            <a:schemeClr val="tx1"/>
                          </a:solidFill>
                          <a:latin typeface="Helvetica" charset="0"/>
                          <a:ea typeface="Helvetica" charset="0"/>
                          <a:cs typeface="Helvetica" charset="0"/>
                        </a:rPr>
                        <a:t>Управление проектами</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ru-RU" sz="1400" b="1" kern="1200" dirty="0" smtClean="0">
                          <a:solidFill>
                            <a:schemeClr val="tx1"/>
                          </a:solidFill>
                          <a:latin typeface="Helvetica" charset="0"/>
                          <a:ea typeface="Helvetica" charset="0"/>
                          <a:cs typeface="Helvetica" charset="0"/>
                        </a:rPr>
                        <a:t>Информационно-коммуникационный базис</a:t>
                      </a:r>
                      <a:endParaRPr lang="ru-RU" sz="1400" b="1"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kern="1200" dirty="0" smtClean="0">
                          <a:solidFill>
                            <a:schemeClr val="tx1"/>
                          </a:solidFill>
                          <a:latin typeface="Helvetica" charset="0"/>
                          <a:ea typeface="Helvetica" charset="0"/>
                          <a:cs typeface="Helvetica" charset="0"/>
                        </a:rPr>
                        <a:t>Языки программирования</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ru-RU" sz="1400" kern="1200" dirty="0" smtClean="0">
                          <a:solidFill>
                            <a:schemeClr val="tx1"/>
                          </a:solidFill>
                          <a:latin typeface="Helvetica" charset="0"/>
                          <a:ea typeface="Helvetica" charset="0"/>
                          <a:cs typeface="Helvetica" charset="0"/>
                        </a:rPr>
                        <a:t>Сетевые технологии</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ru-RU" sz="1400" kern="1200" dirty="0" smtClean="0">
                          <a:solidFill>
                            <a:schemeClr val="tx1"/>
                          </a:solidFill>
                          <a:latin typeface="Helvetica" charset="0"/>
                          <a:ea typeface="Helvetica" charset="0"/>
                          <a:cs typeface="Helvetica" charset="0"/>
                        </a:rPr>
                        <a:t>Интернет технологии</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370840">
                <a:tc rowSpan="4">
                  <a:txBody>
                    <a:bodyPr/>
                    <a:lstStyle/>
                    <a:p>
                      <a:pPr algn="ctr"/>
                      <a:r>
                        <a:rPr lang="ru-RU" sz="1400" b="1" dirty="0" err="1" smtClean="0">
                          <a:latin typeface="Helvetica" charset="0"/>
                          <a:ea typeface="Helvetica" charset="0"/>
                          <a:cs typeface="Helvetica" charset="0"/>
                        </a:rPr>
                        <a:t>Вариатив</a:t>
                      </a:r>
                      <a:endParaRPr lang="ru-RU" sz="1400" b="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400" kern="1200" dirty="0" smtClean="0">
                          <a:solidFill>
                            <a:schemeClr val="tx1"/>
                          </a:solidFill>
                          <a:latin typeface="Helvetica" charset="0"/>
                          <a:ea typeface="Helvetica" charset="0"/>
                          <a:cs typeface="Helvetica" charset="0"/>
                        </a:rPr>
                        <a:t>3D-</a:t>
                      </a:r>
                      <a:r>
                        <a:rPr lang="ru-RU" sz="1400" kern="1200" dirty="0" smtClean="0">
                          <a:solidFill>
                            <a:schemeClr val="tx1"/>
                          </a:solidFill>
                          <a:latin typeface="Helvetica" charset="0"/>
                          <a:ea typeface="Helvetica" charset="0"/>
                          <a:cs typeface="Helvetica" charset="0"/>
                        </a:rPr>
                        <a:t>моделирование и </a:t>
                      </a:r>
                      <a:r>
                        <a:rPr lang="ru-RU" sz="1400" kern="1200" dirty="0" err="1" smtClean="0">
                          <a:solidFill>
                            <a:schemeClr val="tx1"/>
                          </a:solidFill>
                          <a:latin typeface="Helvetica" charset="0"/>
                          <a:ea typeface="Helvetica" charset="0"/>
                          <a:cs typeface="Helvetica" charset="0"/>
                        </a:rPr>
                        <a:t>прототипирование</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400" kern="1200" dirty="0" smtClean="0">
                          <a:solidFill>
                            <a:schemeClr val="tx1"/>
                          </a:solidFill>
                          <a:latin typeface="Helvetica" charset="0"/>
                          <a:ea typeface="Helvetica" charset="0"/>
                          <a:cs typeface="Helvetica" charset="0"/>
                        </a:rPr>
                        <a:t>VR/AR/MR</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kern="1200" dirty="0" smtClean="0">
                          <a:solidFill>
                            <a:schemeClr val="tx1"/>
                          </a:solidFill>
                          <a:latin typeface="Helvetica" charset="0"/>
                          <a:ea typeface="Helvetica" charset="0"/>
                          <a:cs typeface="Helvetica" charset="0"/>
                        </a:rPr>
                        <a:t>Робототехника, </a:t>
                      </a:r>
                      <a:r>
                        <a:rPr lang="ru-RU" sz="1400" kern="1200" dirty="0" err="1" smtClean="0">
                          <a:solidFill>
                            <a:schemeClr val="tx1"/>
                          </a:solidFill>
                          <a:latin typeface="Helvetica" charset="0"/>
                          <a:ea typeface="Helvetica" charset="0"/>
                          <a:cs typeface="Helvetica" charset="0"/>
                        </a:rPr>
                        <a:t>мехатроника</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kern="1200" dirty="0" smtClean="0">
                          <a:solidFill>
                            <a:schemeClr val="tx1"/>
                          </a:solidFill>
                          <a:latin typeface="Helvetica" charset="0"/>
                          <a:ea typeface="Helvetica" charset="0"/>
                          <a:cs typeface="Helvetica" charset="0"/>
                        </a:rPr>
                        <a:t>Беспилотные аппараты</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kern="1200" dirty="0" smtClean="0">
                          <a:solidFill>
                            <a:schemeClr val="tx1"/>
                          </a:solidFill>
                          <a:latin typeface="Helvetica" charset="0"/>
                          <a:ea typeface="Helvetica" charset="0"/>
                          <a:cs typeface="Helvetica" charset="0"/>
                        </a:rPr>
                        <a:t>Веб-</a:t>
                      </a:r>
                      <a:r>
                        <a:rPr lang="ru-RU" sz="1400" kern="1200" dirty="0" err="1" smtClean="0">
                          <a:solidFill>
                            <a:schemeClr val="tx1"/>
                          </a:solidFill>
                          <a:latin typeface="Helvetica" charset="0"/>
                          <a:ea typeface="Helvetica" charset="0"/>
                          <a:cs typeface="Helvetica" charset="0"/>
                        </a:rPr>
                        <a:t>дизайн,технологии</a:t>
                      </a:r>
                      <a:r>
                        <a:rPr lang="ru-RU" sz="1400" kern="1200" dirty="0" smtClean="0">
                          <a:solidFill>
                            <a:schemeClr val="tx1"/>
                          </a:solidFill>
                          <a:latin typeface="Helvetica" charset="0"/>
                          <a:ea typeface="Helvetica" charset="0"/>
                          <a:cs typeface="Helvetica" charset="0"/>
                        </a:rPr>
                        <a:t> </a:t>
                      </a:r>
                      <a:r>
                        <a:rPr lang="ru-RU" sz="1400" kern="1200" dirty="0" err="1" smtClean="0">
                          <a:solidFill>
                            <a:schemeClr val="tx1"/>
                          </a:solidFill>
                          <a:latin typeface="Helvetica" charset="0"/>
                          <a:ea typeface="Helvetica" charset="0"/>
                          <a:cs typeface="Helvetica" charset="0"/>
                        </a:rPr>
                        <a:t>видемонтажа</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kern="1200" baseline="0" dirty="0" smtClean="0">
                          <a:solidFill>
                            <a:schemeClr val="tx1"/>
                          </a:solidFill>
                          <a:latin typeface="Helvetica" charset="0"/>
                          <a:ea typeface="Helvetica" charset="0"/>
                          <a:cs typeface="Helvetica" charset="0"/>
                        </a:rPr>
                        <a:t>Молекулярная биология и генная инженерия</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kern="1200" dirty="0" smtClean="0">
                          <a:solidFill>
                            <a:schemeClr val="tx1"/>
                          </a:solidFill>
                          <a:latin typeface="Helvetica" charset="0"/>
                          <a:ea typeface="Helvetica" charset="0"/>
                          <a:cs typeface="Helvetica" charset="0"/>
                        </a:rPr>
                        <a:t>Современные</a:t>
                      </a:r>
                      <a:r>
                        <a:rPr lang="ru-RU" sz="1400" kern="1200" baseline="0" dirty="0" smtClean="0">
                          <a:solidFill>
                            <a:schemeClr val="tx1"/>
                          </a:solidFill>
                          <a:latin typeface="Helvetica" charset="0"/>
                          <a:ea typeface="Helvetica" charset="0"/>
                          <a:cs typeface="Helvetica" charset="0"/>
                        </a:rPr>
                        <a:t> </a:t>
                      </a:r>
                      <a:r>
                        <a:rPr lang="ru-RU" sz="1400" kern="1200" dirty="0" smtClean="0">
                          <a:solidFill>
                            <a:schemeClr val="tx1"/>
                          </a:solidFill>
                          <a:latin typeface="Helvetica" charset="0"/>
                          <a:ea typeface="Helvetica" charset="0"/>
                          <a:cs typeface="Helvetica" charset="0"/>
                        </a:rPr>
                        <a:t>биотехнологии</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kern="1200" dirty="0" smtClean="0">
                          <a:solidFill>
                            <a:schemeClr val="tx1"/>
                          </a:solidFill>
                          <a:latin typeface="Helvetica" charset="0"/>
                          <a:ea typeface="Helvetica" charset="0"/>
                          <a:cs typeface="Helvetica" charset="0"/>
                        </a:rPr>
                        <a:t>Космическая география и социальная экология</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kern="1200" dirty="0" smtClean="0">
                          <a:solidFill>
                            <a:schemeClr val="tx1"/>
                          </a:solidFill>
                          <a:latin typeface="Helvetica" charset="0"/>
                          <a:ea typeface="Helvetica" charset="0"/>
                          <a:cs typeface="Helvetica" charset="0"/>
                        </a:rPr>
                        <a:t>Основы </a:t>
                      </a:r>
                      <a:r>
                        <a:rPr lang="ru-RU" sz="1400" kern="1200" dirty="0" err="1" smtClean="0">
                          <a:solidFill>
                            <a:schemeClr val="tx1"/>
                          </a:solidFill>
                          <a:latin typeface="Helvetica" charset="0"/>
                          <a:ea typeface="Helvetica" charset="0"/>
                          <a:cs typeface="Helvetica" charset="0"/>
                        </a:rPr>
                        <a:t>нанотехнологий</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370840">
                <a:tc v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kern="1200" dirty="0" smtClean="0">
                          <a:solidFill>
                            <a:schemeClr val="tx1"/>
                          </a:solidFill>
                          <a:latin typeface="Helvetica" charset="0"/>
                          <a:ea typeface="Helvetica" charset="0"/>
                          <a:cs typeface="Helvetica" charset="0"/>
                        </a:rPr>
                        <a:t>Проектирование</a:t>
                      </a:r>
                      <a:r>
                        <a:rPr lang="ru-RU" sz="1400" kern="1200" baseline="0" dirty="0" smtClean="0">
                          <a:solidFill>
                            <a:schemeClr val="tx1"/>
                          </a:solidFill>
                          <a:latin typeface="Helvetica" charset="0"/>
                          <a:ea typeface="Helvetica" charset="0"/>
                          <a:cs typeface="Helvetica" charset="0"/>
                        </a:rPr>
                        <a:t> спутниковых систем</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kern="1200" dirty="0" smtClean="0">
                          <a:solidFill>
                            <a:schemeClr val="tx1"/>
                          </a:solidFill>
                          <a:latin typeface="Helvetica" charset="0"/>
                          <a:ea typeface="Helvetica" charset="0"/>
                          <a:cs typeface="Helvetica" charset="0"/>
                        </a:rPr>
                        <a:t>Возобновляемые источники энергии</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ru-RU" sz="1400" kern="1200" dirty="0" smtClean="0">
                          <a:solidFill>
                            <a:schemeClr val="tx1"/>
                          </a:solidFill>
                          <a:latin typeface="Helvetica" charset="0"/>
                          <a:ea typeface="Helvetica" charset="0"/>
                          <a:cs typeface="Helvetica" charset="0"/>
                        </a:rPr>
                        <a:t>Интернет вещей</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370840">
                <a:tc>
                  <a:txBody>
                    <a:bodyPr/>
                    <a:lstStyle/>
                    <a:p>
                      <a:pPr algn="ctr"/>
                      <a:r>
                        <a:rPr lang="ru-RU" sz="1400" b="1" dirty="0" smtClean="0">
                          <a:latin typeface="Helvetica" charset="0"/>
                          <a:ea typeface="Helvetica" charset="0"/>
                          <a:cs typeface="Helvetica" charset="0"/>
                        </a:rPr>
                        <a:t>Проектная деятельность</a:t>
                      </a:r>
                      <a:endParaRPr lang="ru-RU" sz="1400" b="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3">
                  <a:txBody>
                    <a:bodyPr/>
                    <a:lstStyle/>
                    <a:p>
                      <a:pPr algn="ctr"/>
                      <a:r>
                        <a:rPr lang="ru-RU" sz="1400" kern="1200" dirty="0" smtClean="0">
                          <a:solidFill>
                            <a:schemeClr val="tx1"/>
                          </a:solidFill>
                          <a:latin typeface="Helvetica" charset="0"/>
                          <a:ea typeface="Helvetica" charset="0"/>
                          <a:cs typeface="Helvetica" charset="0"/>
                        </a:rPr>
                        <a:t>Выполнение двух проектов в</a:t>
                      </a:r>
                      <a:r>
                        <a:rPr lang="ru-RU" sz="1400" kern="1200" baseline="0" dirty="0" smtClean="0">
                          <a:solidFill>
                            <a:schemeClr val="tx1"/>
                          </a:solidFill>
                          <a:latin typeface="Helvetica" charset="0"/>
                          <a:ea typeface="Helvetica" charset="0"/>
                          <a:cs typeface="Helvetica" charset="0"/>
                        </a:rPr>
                        <a:t> 10 и 11 классе длительностью по</a:t>
                      </a:r>
                      <a:r>
                        <a:rPr lang="ru-RU" sz="1400" kern="1200" dirty="0" smtClean="0">
                          <a:solidFill>
                            <a:schemeClr val="tx1"/>
                          </a:solidFill>
                          <a:latin typeface="Helvetica" charset="0"/>
                          <a:ea typeface="Helvetica" charset="0"/>
                          <a:cs typeface="Helvetica" charset="0"/>
                        </a:rPr>
                        <a:t> полгода, обязательное участие в конкурсе.</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ru-RU"/>
                    </a:p>
                  </a:txBody>
                  <a:tcPr/>
                </a:tc>
                <a:tc hMerge="1">
                  <a:txBody>
                    <a:bodyPr/>
                    <a:lstStyle/>
                    <a:p>
                      <a:endParaRPr lang="ru-RU"/>
                    </a:p>
                  </a:txBody>
                  <a:tcPr/>
                </a:tc>
              </a:tr>
              <a:tr h="370840">
                <a:tc>
                  <a:txBody>
                    <a:bodyPr/>
                    <a:lstStyle/>
                    <a:p>
                      <a:pPr algn="ctr"/>
                      <a:r>
                        <a:rPr lang="ru-RU" sz="1400" b="1" smtClean="0">
                          <a:latin typeface="Helvetica" charset="0"/>
                          <a:ea typeface="Helvetica" charset="0"/>
                          <a:cs typeface="Helvetica" charset="0"/>
                        </a:rPr>
                        <a:t>Бизнес-партнеры</a:t>
                      </a:r>
                      <a:endParaRPr lang="ru-RU" sz="1400" b="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400" kern="1200" dirty="0" err="1" smtClean="0">
                          <a:solidFill>
                            <a:schemeClr val="tx1"/>
                          </a:solidFill>
                          <a:latin typeface="Helvetica" charset="0"/>
                          <a:ea typeface="Helvetica" charset="0"/>
                          <a:cs typeface="Helvetica" charset="0"/>
                        </a:rPr>
                        <a:t>Yandex</a:t>
                      </a:r>
                      <a:r>
                        <a:rPr lang="en-US" sz="1400" kern="1200" dirty="0" smtClean="0">
                          <a:solidFill>
                            <a:schemeClr val="tx1"/>
                          </a:solidFill>
                          <a:latin typeface="Helvetica" charset="0"/>
                          <a:ea typeface="Helvetica" charset="0"/>
                          <a:cs typeface="Helvetica" charset="0"/>
                        </a:rPr>
                        <a:t>, Mail, </a:t>
                      </a:r>
                      <a:r>
                        <a:rPr lang="en-US" sz="1400" kern="1200" dirty="0" err="1" smtClean="0">
                          <a:solidFill>
                            <a:schemeClr val="tx1"/>
                          </a:solidFill>
                          <a:latin typeface="Helvetica" charset="0"/>
                          <a:ea typeface="Helvetica" charset="0"/>
                          <a:cs typeface="Helvetica" charset="0"/>
                        </a:rPr>
                        <a:t>Softline</a:t>
                      </a:r>
                      <a:r>
                        <a:rPr lang="en-US" sz="1400" kern="1200" dirty="0" smtClean="0">
                          <a:solidFill>
                            <a:schemeClr val="tx1"/>
                          </a:solidFill>
                          <a:latin typeface="Helvetica" charset="0"/>
                          <a:ea typeface="Helvetica" charset="0"/>
                          <a:cs typeface="Helvetica" charset="0"/>
                        </a:rPr>
                        <a:t>, </a:t>
                      </a:r>
                      <a:r>
                        <a:rPr lang="ru-RU" sz="1400" kern="1200" dirty="0" smtClean="0">
                          <a:solidFill>
                            <a:schemeClr val="tx1"/>
                          </a:solidFill>
                          <a:latin typeface="Helvetica" charset="0"/>
                          <a:ea typeface="Helvetica" charset="0"/>
                          <a:cs typeface="Helvetica" charset="0"/>
                        </a:rPr>
                        <a:t>Касперский, Научные развлечения, Гидропресс, НПО Луч, Подольский ЗИО, </a:t>
                      </a:r>
                      <a:r>
                        <a:rPr lang="ru-RU" sz="1400" kern="1200" dirty="0" err="1" smtClean="0">
                          <a:solidFill>
                            <a:schemeClr val="tx1"/>
                          </a:solidFill>
                          <a:latin typeface="Helvetica" charset="0"/>
                          <a:ea typeface="Helvetica" charset="0"/>
                          <a:cs typeface="Helvetica" charset="0"/>
                        </a:rPr>
                        <a:t>Сколково</a:t>
                      </a:r>
                      <a:r>
                        <a:rPr lang="ru-RU" sz="1400" kern="1200" dirty="0" smtClean="0">
                          <a:solidFill>
                            <a:schemeClr val="tx1"/>
                          </a:solidFill>
                          <a:latin typeface="Helvetica" charset="0"/>
                          <a:ea typeface="Helvetica" charset="0"/>
                          <a:cs typeface="Helvetica" charset="0"/>
                        </a:rPr>
                        <a:t>, Роскосмос, ОРКК, </a:t>
                      </a:r>
                      <a:r>
                        <a:rPr lang="ru-RU" sz="1400" kern="1200" dirty="0" err="1" smtClean="0">
                          <a:solidFill>
                            <a:schemeClr val="tx1"/>
                          </a:solidFill>
                          <a:latin typeface="Helvetica" charset="0"/>
                          <a:ea typeface="Helvetica" charset="0"/>
                          <a:cs typeface="Helvetica" charset="0"/>
                        </a:rPr>
                        <a:t>Скэнэкс</a:t>
                      </a:r>
                      <a:r>
                        <a:rPr lang="ru-RU" sz="1400" kern="1200" dirty="0" smtClean="0">
                          <a:solidFill>
                            <a:schemeClr val="tx1"/>
                          </a:solidFill>
                          <a:latin typeface="Helvetica" charset="0"/>
                          <a:ea typeface="Helvetica" charset="0"/>
                          <a:cs typeface="Helvetica" charset="0"/>
                        </a:rPr>
                        <a:t>, Спутникс, Интел</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ru-RU" sz="1400" b="1" dirty="0" smtClean="0">
                          <a:latin typeface="Helvetica" charset="0"/>
                          <a:ea typeface="Helvetica" charset="0"/>
                          <a:cs typeface="Helvetica" charset="0"/>
                        </a:rPr>
                        <a:t>Академические партнеры</a:t>
                      </a:r>
                      <a:endParaRPr lang="ru-RU" sz="1400" b="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ru-RU" sz="1400" kern="1200" dirty="0" smtClean="0">
                          <a:solidFill>
                            <a:schemeClr val="tx1"/>
                          </a:solidFill>
                          <a:latin typeface="Helvetica" charset="0"/>
                          <a:ea typeface="Helvetica" charset="0"/>
                          <a:cs typeface="Helvetica" charset="0"/>
                        </a:rPr>
                        <a:t>МИФИ, МГУ, ВШЭ, МПУ, МФТИ, МЭИ, МИРЭА, МИСИС, МВТУ</a:t>
                      </a:r>
                      <a:endParaRPr lang="ru-RU" sz="1400" kern="1200" dirty="0">
                        <a:solidFill>
                          <a:schemeClr val="tx1"/>
                        </a:solidFill>
                        <a:latin typeface="Helvetica" charset="0"/>
                        <a:ea typeface="Helvetica" charset="0"/>
                        <a:cs typeface="Helvetica"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0" y="-99392"/>
            <a:ext cx="9161538" cy="954107"/>
          </a:xfrm>
          <a:prstGeom prst="rect">
            <a:avLst/>
          </a:prstGeom>
          <a:solidFill>
            <a:srgbClr val="C00000"/>
          </a:solidFill>
        </p:spPr>
        <p:txBody>
          <a:bodyPr wrap="square" rtlCol="0">
            <a:spAutoFit/>
          </a:bodyPr>
          <a:lstStyle/>
          <a:p>
            <a:pPr algn="ctr"/>
            <a:r>
              <a:rPr lang="ru-RU" sz="2800" b="1" dirty="0" smtClean="0">
                <a:solidFill>
                  <a:schemeClr val="bg1"/>
                </a:solidFill>
                <a:latin typeface="Helvetica" charset="0"/>
                <a:ea typeface="Helvetica" charset="0"/>
                <a:cs typeface="Helvetica" charset="0"/>
              </a:rPr>
              <a:t>Программа инженерного образования</a:t>
            </a:r>
          </a:p>
          <a:p>
            <a:pPr algn="ctr"/>
            <a:r>
              <a:rPr lang="ru-RU" sz="2800" b="1" dirty="0" smtClean="0">
                <a:solidFill>
                  <a:schemeClr val="bg1"/>
                </a:solidFill>
                <a:latin typeface="Helvetica" charset="0"/>
                <a:ea typeface="Helvetica" charset="0"/>
                <a:cs typeface="Helvetica" charset="0"/>
              </a:rPr>
              <a:t> в школе проектных технологий</a:t>
            </a:r>
          </a:p>
        </p:txBody>
      </p:sp>
    </p:spTree>
    <p:extLst>
      <p:ext uri="{BB962C8B-B14F-4D97-AF65-F5344CB8AC3E}">
        <p14:creationId xmlns:p14="http://schemas.microsoft.com/office/powerpoint/2010/main" val="600108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p:nvPr/>
        </p:nvPicPr>
        <p:blipFill>
          <a:blip r:embed="rId3"/>
          <a:stretch>
            <a:fillRect/>
          </a:stretch>
        </p:blipFill>
        <p:spPr>
          <a:xfrm>
            <a:off x="107504" y="3977837"/>
            <a:ext cx="4333006" cy="2871388"/>
          </a:xfrm>
          <a:prstGeom prst="rect">
            <a:avLst/>
          </a:prstGeom>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948"/>
          <a:stretch/>
        </p:blipFill>
        <p:spPr bwMode="auto">
          <a:xfrm>
            <a:off x="4559860" y="749261"/>
            <a:ext cx="4509367" cy="312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3478"/>
            <a:ext cx="9144007" cy="689223"/>
          </a:xfrm>
          <a:solidFill>
            <a:schemeClr val="accent2"/>
          </a:solidFill>
        </p:spPr>
        <p:txBody>
          <a:bodyPr>
            <a:noAutofit/>
          </a:bodyPr>
          <a:lstStyle/>
          <a:p>
            <a:r>
              <a:rPr lang="ru-RU" sz="3600" b="1" dirty="0" smtClean="0">
                <a:solidFill>
                  <a:schemeClr val="bg1"/>
                </a:solidFill>
                <a:effectLst>
                  <a:outerShdw blurRad="38100" dist="38100" dir="2700000" algn="tl">
                    <a:srgbClr val="000000">
                      <a:alpha val="43137"/>
                    </a:srgbClr>
                  </a:outerShdw>
                </a:effectLst>
              </a:rPr>
              <a:t> </a:t>
            </a:r>
            <a:r>
              <a:rPr lang="ru-RU" sz="3500" b="1" dirty="0" smtClean="0">
                <a:solidFill>
                  <a:schemeClr val="bg1"/>
                </a:solidFill>
                <a:effectLst>
                  <a:outerShdw blurRad="38100" dist="38100" dir="2700000" algn="tl">
                    <a:srgbClr val="000000">
                      <a:alpha val="43137"/>
                    </a:srgbClr>
                  </a:outerShdw>
                </a:effectLst>
              </a:rPr>
              <a:t>Вариативные модули инженерного профиля</a:t>
            </a:r>
            <a:endParaRPr lang="ru-RU" sz="3500" b="1" dirty="0">
              <a:solidFill>
                <a:schemeClr val="bg1"/>
              </a:solidFill>
              <a:effectLst>
                <a:outerShdw blurRad="38100" dist="38100" dir="2700000" algn="tl">
                  <a:srgbClr val="000000">
                    <a:alpha val="43137"/>
                  </a:srgbClr>
                </a:outerShdw>
              </a:effectLst>
            </a:endParaRPr>
          </a:p>
        </p:txBody>
      </p:sp>
      <p:pic>
        <p:nvPicPr>
          <p:cNvPr id="2050" name="Picture 2" descr="D:\Портфель\Фотографии\Школьные фото\2019.03.02 Проект ШКТ установочный семинар\Александр Шаенко рассказывает об этапах проекта.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745815"/>
            <a:ext cx="4333006" cy="31049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3177943"/>
            <a:ext cx="4334544" cy="646331"/>
          </a:xfrm>
          <a:prstGeom prst="rect">
            <a:avLst/>
          </a:prstGeom>
          <a:solidFill>
            <a:schemeClr val="bg1">
              <a:lumMod val="85000"/>
              <a:alpha val="73000"/>
            </a:schemeClr>
          </a:solidFill>
        </p:spPr>
        <p:txBody>
          <a:bodyPr wrap="square" rtlCol="0">
            <a:spAutoFit/>
          </a:bodyPr>
          <a:lstStyle/>
          <a:p>
            <a:r>
              <a:rPr lang="ru-RU" dirty="0" smtClean="0">
                <a:effectLst>
                  <a:outerShdw blurRad="38100" dist="38100" dir="2700000" algn="tl">
                    <a:srgbClr val="000000">
                      <a:alpha val="43137"/>
                    </a:srgbClr>
                  </a:outerShdw>
                </a:effectLst>
              </a:rPr>
              <a:t>Курс Проектирование спутниковых систем, рук.  к.т.н. Александр </a:t>
            </a:r>
            <a:r>
              <a:rPr lang="ru-RU" dirty="0" err="1" smtClean="0">
                <a:effectLst>
                  <a:outerShdw blurRad="38100" dist="38100" dir="2700000" algn="tl">
                    <a:srgbClr val="000000">
                      <a:alpha val="43137"/>
                    </a:srgbClr>
                  </a:outerShdw>
                </a:effectLst>
              </a:rPr>
              <a:t>Шаенко</a:t>
            </a:r>
            <a:endParaRPr lang="ru-RU" dirty="0">
              <a:effectLst>
                <a:outerShdw blurRad="38100" dist="38100" dir="2700000" algn="tl">
                  <a:srgbClr val="000000">
                    <a:alpha val="43137"/>
                  </a:srgbClr>
                </a:outerShdw>
              </a:effectLst>
            </a:endParaRPr>
          </a:p>
        </p:txBody>
      </p:sp>
      <p:sp>
        <p:nvSpPr>
          <p:cNvPr id="9" name="TextBox 8"/>
          <p:cNvSpPr txBox="1"/>
          <p:nvPr/>
        </p:nvSpPr>
        <p:spPr>
          <a:xfrm>
            <a:off x="-19422" y="6202894"/>
            <a:ext cx="4483918" cy="646331"/>
          </a:xfrm>
          <a:prstGeom prst="rect">
            <a:avLst/>
          </a:prstGeom>
          <a:solidFill>
            <a:schemeClr val="bg1">
              <a:lumMod val="85000"/>
              <a:alpha val="83000"/>
            </a:schemeClr>
          </a:solidFill>
        </p:spPr>
        <p:txBody>
          <a:bodyPr wrap="square" rtlCol="0">
            <a:spAutoFit/>
          </a:bodyPr>
          <a:lstStyle/>
          <a:p>
            <a:r>
              <a:rPr lang="ru-RU" dirty="0" smtClean="0">
                <a:effectLst>
                  <a:outerShdw blurRad="38100" dist="38100" dir="2700000" algn="tl">
                    <a:srgbClr val="000000">
                      <a:alpha val="43137"/>
                    </a:srgbClr>
                  </a:outerShdw>
                </a:effectLst>
              </a:rPr>
              <a:t>Курс «Управление проектами» удаленно  читает </a:t>
            </a:r>
            <a:r>
              <a:rPr lang="ru-RU" dirty="0" err="1" smtClean="0">
                <a:effectLst>
                  <a:outerShdw blurRad="38100" dist="38100" dir="2700000" algn="tl">
                    <a:srgbClr val="000000">
                      <a:alpha val="43137"/>
                    </a:srgbClr>
                  </a:outerShdw>
                </a:effectLst>
              </a:rPr>
              <a:t>с.н.с</a:t>
            </a:r>
            <a:r>
              <a:rPr lang="ru-RU" dirty="0">
                <a:effectLst>
                  <a:outerShdw blurRad="38100" dist="38100" dir="2700000" algn="tl">
                    <a:srgbClr val="000000">
                      <a:alpha val="43137"/>
                    </a:srgbClr>
                  </a:outerShdw>
                </a:effectLst>
              </a:rPr>
              <a:t>. </a:t>
            </a:r>
            <a:r>
              <a:rPr lang="ru-RU" dirty="0" err="1" smtClean="0">
                <a:effectLst>
                  <a:outerShdw blurRad="38100" dist="38100" dir="2700000" algn="tl">
                    <a:srgbClr val="000000">
                      <a:alpha val="43137"/>
                    </a:srgbClr>
                  </a:outerShdw>
                </a:effectLst>
              </a:rPr>
              <a:t>РАНХиГС</a:t>
            </a:r>
            <a:r>
              <a:rPr lang="ru-RU" dirty="0" smtClean="0">
                <a:effectLst>
                  <a:outerShdw blurRad="38100" dist="38100" dir="2700000" algn="tl">
                    <a:srgbClr val="000000">
                      <a:alpha val="43137"/>
                    </a:srgbClr>
                  </a:outerShdw>
                </a:effectLst>
              </a:rPr>
              <a:t> Кирилл </a:t>
            </a:r>
            <a:r>
              <a:rPr lang="ru-RU" dirty="0" err="1" smtClean="0">
                <a:effectLst>
                  <a:outerShdw blurRad="38100" dist="38100" dir="2700000" algn="tl">
                    <a:srgbClr val="000000">
                      <a:alpha val="43137"/>
                    </a:srgbClr>
                  </a:outerShdw>
                </a:effectLst>
              </a:rPr>
              <a:t>Заведенский</a:t>
            </a:r>
            <a:r>
              <a:rPr lang="ru-RU" dirty="0" smtClean="0">
                <a:effectLst>
                  <a:outerShdw blurRad="38100" dist="38100" dir="2700000" algn="tl">
                    <a:srgbClr val="000000">
                      <a:alpha val="43137"/>
                    </a:srgbClr>
                  </a:outerShdw>
                </a:effectLst>
              </a:rPr>
              <a:t> </a:t>
            </a:r>
            <a:endParaRPr lang="ru-RU" dirty="0">
              <a:effectLst>
                <a:outerShdw blurRad="38100" dist="38100" dir="2700000" algn="tl">
                  <a:srgbClr val="000000">
                    <a:alpha val="43137"/>
                  </a:srgbClr>
                </a:outerShdw>
              </a:effectLst>
            </a:endParaRPr>
          </a:p>
        </p:txBody>
      </p:sp>
      <p:pic>
        <p:nvPicPr>
          <p:cNvPr id="2054" name="Picture 6" descr="D:\Портфель\Фотографии\Школьные фото\2018.12.08 ШНО + ДС 30\Губко М.В. д.ф.-м.н. проф МФТИ зам директора ИПУ РАН Лекция на научном обществе Проблема этики в управлении исскуственным интелектом.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705"/>
          <a:stretch/>
        </p:blipFill>
        <p:spPr bwMode="auto">
          <a:xfrm>
            <a:off x="4559852" y="3916696"/>
            <a:ext cx="4584148" cy="29325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50057" y="5934670"/>
            <a:ext cx="4576161" cy="923330"/>
          </a:xfrm>
          <a:prstGeom prst="rect">
            <a:avLst/>
          </a:prstGeom>
          <a:solidFill>
            <a:schemeClr val="bg1">
              <a:lumMod val="85000"/>
              <a:alpha val="73000"/>
            </a:schemeClr>
          </a:solidFill>
        </p:spPr>
        <p:txBody>
          <a:bodyPr wrap="square" rtlCol="0">
            <a:spAutoFit/>
          </a:bodyPr>
          <a:lstStyle/>
          <a:p>
            <a:r>
              <a:rPr lang="ru-RU" dirty="0" smtClean="0">
                <a:effectLst>
                  <a:outerShdw blurRad="38100" dist="38100" dir="2700000" algn="tl">
                    <a:srgbClr val="000000">
                      <a:alpha val="43137"/>
                    </a:srgbClr>
                  </a:outerShdw>
                </a:effectLst>
              </a:rPr>
              <a:t>Курс «Системы искусственного интеллекта», Михаил Губко, д.ф.-м.н., проф. , зам. директора ИПУ РАН </a:t>
            </a:r>
            <a:endParaRPr lang="ru-RU" dirty="0">
              <a:effectLst>
                <a:outerShdw blurRad="38100" dist="38100" dir="2700000" algn="tl">
                  <a:srgbClr val="000000">
                    <a:alpha val="43137"/>
                  </a:srgbClr>
                </a:outerShdw>
              </a:effectLst>
            </a:endParaRPr>
          </a:p>
        </p:txBody>
      </p:sp>
      <p:sp>
        <p:nvSpPr>
          <p:cNvPr id="12" name="TextBox 11"/>
          <p:cNvSpPr txBox="1"/>
          <p:nvPr/>
        </p:nvSpPr>
        <p:spPr>
          <a:xfrm>
            <a:off x="4497592" y="3046385"/>
            <a:ext cx="4646415" cy="923330"/>
          </a:xfrm>
          <a:prstGeom prst="rect">
            <a:avLst/>
          </a:prstGeom>
          <a:solidFill>
            <a:schemeClr val="bg1">
              <a:lumMod val="85000"/>
              <a:alpha val="73000"/>
            </a:schemeClr>
          </a:solidFill>
        </p:spPr>
        <p:txBody>
          <a:bodyPr wrap="square" rtlCol="0">
            <a:spAutoFit/>
          </a:bodyPr>
          <a:lstStyle/>
          <a:p>
            <a:r>
              <a:rPr lang="ru-RU" dirty="0" smtClean="0">
                <a:effectLst>
                  <a:outerShdw blurRad="38100" dist="38100" dir="2700000" algn="tl">
                    <a:srgbClr val="000000">
                      <a:alpha val="43137"/>
                    </a:srgbClr>
                  </a:outerShdw>
                </a:effectLst>
              </a:rPr>
              <a:t>Курс САПР читает инженерному классу ведущий специалист </a:t>
            </a:r>
            <a:r>
              <a:rPr lang="en-US" dirty="0" smtClean="0">
                <a:effectLst>
                  <a:outerShdw blurRad="38100" dist="38100" dir="2700000" algn="tl">
                    <a:srgbClr val="000000">
                      <a:alpha val="43137"/>
                    </a:srgbClr>
                  </a:outerShdw>
                </a:effectLst>
              </a:rPr>
              <a:t>OOO</a:t>
            </a:r>
            <a:r>
              <a:rPr lang="ru-RU" dirty="0" smtClean="0">
                <a:effectLst>
                  <a:outerShdw blurRad="38100" dist="38100" dir="2700000" algn="tl">
                    <a:srgbClr val="000000">
                      <a:alpha val="43137"/>
                    </a:srgbClr>
                  </a:outerShdw>
                </a:effectLst>
              </a:rPr>
              <a:t> «Научные</a:t>
            </a:r>
            <a:r>
              <a:rPr lang="en-US" dirty="0" smtClean="0">
                <a:effectLst>
                  <a:outerShdw blurRad="38100" dist="38100" dir="2700000" algn="tl">
                    <a:srgbClr val="000000">
                      <a:alpha val="43137"/>
                    </a:srgbClr>
                  </a:outerShdw>
                </a:effectLst>
              </a:rPr>
              <a:t> </a:t>
            </a:r>
            <a:r>
              <a:rPr lang="ru-RU" dirty="0" smtClean="0">
                <a:effectLst>
                  <a:outerShdw blurRad="38100" dist="38100" dir="2700000" algn="tl">
                    <a:srgbClr val="000000">
                      <a:alpha val="43137"/>
                    </a:srgbClr>
                  </a:outerShdw>
                </a:effectLst>
              </a:rPr>
              <a:t>развлечения» Альберт </a:t>
            </a:r>
            <a:r>
              <a:rPr lang="ru-RU" dirty="0" err="1" smtClean="0">
                <a:effectLst>
                  <a:outerShdw blurRad="38100" dist="38100" dir="2700000" algn="tl">
                    <a:srgbClr val="000000">
                      <a:alpha val="43137"/>
                    </a:srgbClr>
                  </a:outerShdw>
                </a:effectLst>
              </a:rPr>
              <a:t>Цуцких</a:t>
            </a:r>
            <a:endParaRPr lang="ru-RU"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4413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1196752"/>
            <a:ext cx="3265782" cy="1812051"/>
          </a:xfrm>
          <a:prstGeom prst="rect">
            <a:avLst/>
          </a:prstGeom>
        </p:spPr>
      </p:pic>
      <p:sp>
        <p:nvSpPr>
          <p:cNvPr id="4" name="TextBox 3"/>
          <p:cNvSpPr txBox="1"/>
          <p:nvPr/>
        </p:nvSpPr>
        <p:spPr>
          <a:xfrm>
            <a:off x="2195736" y="3429000"/>
            <a:ext cx="5472608" cy="3046988"/>
          </a:xfrm>
          <a:prstGeom prst="rect">
            <a:avLst/>
          </a:prstGeom>
          <a:noFill/>
        </p:spPr>
        <p:txBody>
          <a:bodyPr wrap="square" rtlCol="0">
            <a:spAutoFit/>
          </a:bodyPr>
          <a:lstStyle/>
          <a:p>
            <a:pPr marL="342900" indent="-342900">
              <a:buAutoNum type="arabicPeriod"/>
            </a:pPr>
            <a:r>
              <a:rPr lang="ru-RU" sz="3200" dirty="0" smtClean="0"/>
              <a:t>База проектов по кластерам</a:t>
            </a:r>
          </a:p>
          <a:p>
            <a:pPr marL="342900" indent="-342900">
              <a:buAutoNum type="arabicPeriod"/>
            </a:pPr>
            <a:r>
              <a:rPr lang="ru-RU" sz="3200" dirty="0" smtClean="0"/>
              <a:t>База учащихся </a:t>
            </a:r>
          </a:p>
          <a:p>
            <a:pPr marL="342900" indent="-342900">
              <a:buAutoNum type="arabicPeriod"/>
            </a:pPr>
            <a:r>
              <a:rPr lang="ru-RU" sz="3200" dirty="0" smtClean="0"/>
              <a:t>База консультантов</a:t>
            </a:r>
          </a:p>
          <a:p>
            <a:pPr marL="342900" indent="-342900">
              <a:buAutoNum type="arabicPeriod"/>
            </a:pPr>
            <a:r>
              <a:rPr lang="ru-RU" sz="3200" dirty="0" smtClean="0"/>
              <a:t>База экспертов</a:t>
            </a:r>
          </a:p>
          <a:p>
            <a:pPr marL="342900" indent="-342900">
              <a:buAutoNum type="arabicPeriod"/>
            </a:pPr>
            <a:r>
              <a:rPr lang="ru-RU" sz="3200" dirty="0" smtClean="0"/>
              <a:t>База оборудования</a:t>
            </a:r>
          </a:p>
          <a:p>
            <a:pPr marL="342900" indent="-342900">
              <a:buAutoNum type="arabicPeriod"/>
            </a:pPr>
            <a:r>
              <a:rPr lang="ru-RU" sz="3200" dirty="0" smtClean="0"/>
              <a:t>База фестивалей</a:t>
            </a:r>
            <a:endParaRPr lang="ru-RU" sz="3200" dirty="0"/>
          </a:p>
        </p:txBody>
      </p:sp>
      <p:sp>
        <p:nvSpPr>
          <p:cNvPr id="5" name="Заголовок 1"/>
          <p:cNvSpPr txBox="1">
            <a:spLocks/>
          </p:cNvSpPr>
          <p:nvPr/>
        </p:nvSpPr>
        <p:spPr>
          <a:xfrm>
            <a:off x="-8194" y="0"/>
            <a:ext cx="9144000" cy="836712"/>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Проектная платформа «</a:t>
            </a:r>
            <a:r>
              <a:rPr lang="ru-RU" sz="3600" b="1" dirty="0" err="1" smtClean="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Космодис</a:t>
            </a:r>
            <a:r>
              <a:rPr lang="ru-RU" sz="3600" b="1" dirty="0" smtClean="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endParaRPr lang="ru-RU" sz="36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853154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43280"/>
          </a:xfrm>
          <a:solidFill>
            <a:srgbClr val="DD3721">
              <a:alpha val="70000"/>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p>
            <a:pPr>
              <a:lnSpc>
                <a:spcPct val="100000"/>
              </a:lnSpc>
            </a:pPr>
            <a:r>
              <a:rPr lang="ru-RU" sz="36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Проектные кластеры КосмОдис</a:t>
            </a:r>
            <a:endParaRPr lang="ru-RU" sz="36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sp>
        <p:nvSpPr>
          <p:cNvPr id="7" name="Заголовок 1"/>
          <p:cNvSpPr txBox="1">
            <a:spLocks/>
          </p:cNvSpPr>
          <p:nvPr/>
        </p:nvSpPr>
        <p:spPr>
          <a:xfrm>
            <a:off x="1005840" y="3702635"/>
            <a:ext cx="7031302" cy="729636"/>
          </a:xfrm>
          <a:prstGeom prst="rect">
            <a:avLst/>
          </a:prstGeom>
          <a:ln w="19050">
            <a:solidFill>
              <a:srgbClr val="6A1F83"/>
            </a:solidFill>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effectLst>
                  <a:outerShdw blurRad="38100" dist="38100" dir="2700000" algn="tl">
                    <a:srgbClr val="C0C0C0"/>
                  </a:outerShdw>
                </a:effectLst>
                <a:latin typeface="Helvetica" panose="020B0604020202020204" pitchFamily="34" charset="0"/>
                <a:ea typeface="Helvetica" charset="0"/>
                <a:cs typeface="Helvetica" panose="020B0604020202020204" pitchFamily="34" charset="0"/>
              </a:rPr>
              <a:t>Проектные задания   +  Описания проектов</a:t>
            </a:r>
            <a:endParaRPr lang="ru-RU" sz="2400" b="1" dirty="0">
              <a:effectLst>
                <a:outerShdw blurRad="38100" dist="38100" dir="2700000" algn="tl">
                  <a:srgbClr val="C0C0C0"/>
                </a:outerShdw>
              </a:effectLst>
              <a:latin typeface="Helvetica" panose="020B0604020202020204" pitchFamily="34" charset="0"/>
              <a:ea typeface="Helvetica" charset="0"/>
              <a:cs typeface="Helvetica" panose="020B0604020202020204" pitchFamily="34" charset="0"/>
            </a:endParaRPr>
          </a:p>
        </p:txBody>
      </p:sp>
      <p:sp>
        <p:nvSpPr>
          <p:cNvPr id="10" name="Прямоугольник 9"/>
          <p:cNvSpPr/>
          <p:nvPr/>
        </p:nvSpPr>
        <p:spPr>
          <a:xfrm>
            <a:off x="51843" y="1333957"/>
            <a:ext cx="2799886" cy="461665"/>
          </a:xfrm>
          <a:prstGeom prst="rect">
            <a:avLst/>
          </a:prstGeom>
        </p:spPr>
        <p:txBody>
          <a:bodyPr wrap="square">
            <a:spAutoFit/>
          </a:bodyPr>
          <a:lstStyle/>
          <a:p>
            <a:pPr algn="ctr" fontAlgn="t"/>
            <a:r>
              <a:rPr lang="ru-RU" sz="2400" dirty="0" smtClean="0">
                <a:solidFill>
                  <a:srgbClr val="000000"/>
                </a:solidFill>
                <a:latin typeface="Helvetica" panose="020B0604020202020204" pitchFamily="34" charset="0"/>
                <a:cs typeface="Helvetica" panose="020B0604020202020204" pitchFamily="34" charset="0"/>
              </a:rPr>
              <a:t>Изучение космоса</a:t>
            </a:r>
            <a:endParaRPr lang="ru-RU" sz="2400" dirty="0">
              <a:solidFill>
                <a:srgbClr val="000000"/>
              </a:solidFill>
              <a:latin typeface="Helvetica" panose="020B0604020202020204" pitchFamily="34" charset="0"/>
              <a:cs typeface="Helvetica" panose="020B0604020202020204" pitchFamily="34" charset="0"/>
            </a:endParaRPr>
          </a:p>
        </p:txBody>
      </p:sp>
      <p:sp>
        <p:nvSpPr>
          <p:cNvPr id="11" name="Прямоугольник 10"/>
          <p:cNvSpPr/>
          <p:nvPr/>
        </p:nvSpPr>
        <p:spPr>
          <a:xfrm>
            <a:off x="2790728" y="1333957"/>
            <a:ext cx="3244174" cy="461665"/>
          </a:xfrm>
          <a:prstGeom prst="rect">
            <a:avLst/>
          </a:prstGeom>
        </p:spPr>
        <p:txBody>
          <a:bodyPr wrap="square">
            <a:spAutoFit/>
          </a:bodyPr>
          <a:lstStyle/>
          <a:p>
            <a:pPr algn="ctr" fontAlgn="t"/>
            <a:r>
              <a:rPr lang="ru-RU" sz="2400" dirty="0" smtClean="0">
                <a:solidFill>
                  <a:srgbClr val="000000"/>
                </a:solidFill>
                <a:latin typeface="Helvetica" panose="020B0604020202020204" pitchFamily="34" charset="0"/>
                <a:cs typeface="Helvetica" panose="020B0604020202020204" pitchFamily="34" charset="0"/>
              </a:rPr>
              <a:t>Транспорт</a:t>
            </a:r>
            <a:endParaRPr lang="ru-RU" sz="2400" dirty="0">
              <a:solidFill>
                <a:srgbClr val="000000"/>
              </a:solidFill>
              <a:latin typeface="Helvetica" panose="020B0604020202020204" pitchFamily="34" charset="0"/>
              <a:cs typeface="Helvetica" panose="020B0604020202020204" pitchFamily="34" charset="0"/>
            </a:endParaRPr>
          </a:p>
        </p:txBody>
      </p:sp>
      <p:sp>
        <p:nvSpPr>
          <p:cNvPr id="12" name="Прямоугольник 11"/>
          <p:cNvSpPr/>
          <p:nvPr/>
        </p:nvSpPr>
        <p:spPr>
          <a:xfrm>
            <a:off x="13753" y="6306330"/>
            <a:ext cx="2391386" cy="461665"/>
          </a:xfrm>
          <a:prstGeom prst="rect">
            <a:avLst/>
          </a:prstGeom>
        </p:spPr>
        <p:txBody>
          <a:bodyPr wrap="square">
            <a:spAutoFit/>
          </a:bodyPr>
          <a:lstStyle/>
          <a:p>
            <a:pPr algn="ctr" fontAlgn="t"/>
            <a:r>
              <a:rPr lang="ru-RU" sz="2400" dirty="0" smtClean="0">
                <a:solidFill>
                  <a:srgbClr val="000000"/>
                </a:solidFill>
                <a:latin typeface="Helvetica" panose="020B0604020202020204" pitchFamily="34" charset="0"/>
                <a:cs typeface="Helvetica" panose="020B0604020202020204" pitchFamily="34" charset="0"/>
              </a:rPr>
              <a:t>Энергетика</a:t>
            </a:r>
            <a:endParaRPr lang="ru-RU" sz="2400" dirty="0">
              <a:solidFill>
                <a:srgbClr val="000000"/>
              </a:solidFill>
              <a:latin typeface="Helvetica" panose="020B0604020202020204" pitchFamily="34" charset="0"/>
              <a:cs typeface="Helvetica" panose="020B0604020202020204" pitchFamily="34" charset="0"/>
            </a:endParaRPr>
          </a:p>
        </p:txBody>
      </p:sp>
      <p:sp>
        <p:nvSpPr>
          <p:cNvPr id="13" name="Прямоугольник 12"/>
          <p:cNvSpPr/>
          <p:nvPr/>
        </p:nvSpPr>
        <p:spPr>
          <a:xfrm>
            <a:off x="6132218" y="1333957"/>
            <a:ext cx="2824266" cy="461665"/>
          </a:xfrm>
          <a:prstGeom prst="rect">
            <a:avLst/>
          </a:prstGeom>
        </p:spPr>
        <p:txBody>
          <a:bodyPr wrap="square">
            <a:spAutoFit/>
          </a:bodyPr>
          <a:lstStyle/>
          <a:p>
            <a:pPr algn="ctr" fontAlgn="t"/>
            <a:r>
              <a:rPr lang="ru-RU" sz="2400" dirty="0" smtClean="0">
                <a:solidFill>
                  <a:srgbClr val="000000"/>
                </a:solidFill>
                <a:latin typeface="Helvetica" panose="020B0604020202020204" pitchFamily="34" charset="0"/>
                <a:cs typeface="Helvetica" panose="020B0604020202020204" pitchFamily="34" charset="0"/>
              </a:rPr>
              <a:t>Жилье</a:t>
            </a:r>
            <a:endParaRPr lang="ru-RU" sz="2400" dirty="0">
              <a:solidFill>
                <a:srgbClr val="000000"/>
              </a:solidFill>
              <a:latin typeface="Helvetica" panose="020B0604020202020204" pitchFamily="34" charset="0"/>
              <a:cs typeface="Helvetica" panose="020B0604020202020204" pitchFamily="34" charset="0"/>
            </a:endParaRPr>
          </a:p>
        </p:txBody>
      </p:sp>
      <p:sp>
        <p:nvSpPr>
          <p:cNvPr id="14" name="Прямоугольник 13"/>
          <p:cNvSpPr/>
          <p:nvPr/>
        </p:nvSpPr>
        <p:spPr>
          <a:xfrm>
            <a:off x="3852414" y="6306330"/>
            <a:ext cx="1791393" cy="461665"/>
          </a:xfrm>
          <a:prstGeom prst="rect">
            <a:avLst/>
          </a:prstGeom>
        </p:spPr>
        <p:txBody>
          <a:bodyPr wrap="square">
            <a:spAutoFit/>
          </a:bodyPr>
          <a:lstStyle/>
          <a:p>
            <a:pPr algn="ctr" fontAlgn="t"/>
            <a:r>
              <a:rPr lang="ru-RU" sz="2400" dirty="0" smtClean="0">
                <a:solidFill>
                  <a:srgbClr val="000000"/>
                </a:solidFill>
                <a:latin typeface="Helvetica" panose="020B0604020202020204" pitchFamily="34" charset="0"/>
                <a:cs typeface="Helvetica" panose="020B0604020202020204" pitchFamily="34" charset="0"/>
              </a:rPr>
              <a:t>Защита</a:t>
            </a:r>
            <a:endParaRPr lang="ru-RU" sz="2400" dirty="0">
              <a:solidFill>
                <a:srgbClr val="000000"/>
              </a:solidFill>
              <a:latin typeface="Helvetica" panose="020B0604020202020204" pitchFamily="34" charset="0"/>
              <a:cs typeface="Helvetica" panose="020B0604020202020204" pitchFamily="34" charset="0"/>
            </a:endParaRPr>
          </a:p>
        </p:txBody>
      </p:sp>
      <p:sp>
        <p:nvSpPr>
          <p:cNvPr id="15" name="Прямоугольник 14"/>
          <p:cNvSpPr/>
          <p:nvPr/>
        </p:nvSpPr>
        <p:spPr>
          <a:xfrm>
            <a:off x="6974656" y="6306330"/>
            <a:ext cx="1828801" cy="461665"/>
          </a:xfrm>
          <a:prstGeom prst="rect">
            <a:avLst/>
          </a:prstGeom>
        </p:spPr>
        <p:txBody>
          <a:bodyPr wrap="square">
            <a:spAutoFit/>
          </a:bodyPr>
          <a:lstStyle/>
          <a:p>
            <a:pPr algn="ctr" fontAlgn="t"/>
            <a:r>
              <a:rPr lang="ru-RU" sz="2400" dirty="0" smtClean="0">
                <a:solidFill>
                  <a:srgbClr val="000000"/>
                </a:solidFill>
                <a:latin typeface="Helvetica" panose="020B0604020202020204" pitchFamily="34" charset="0"/>
                <a:cs typeface="Helvetica" panose="020B0604020202020204" pitchFamily="34" charset="0"/>
              </a:rPr>
              <a:t>Питание</a:t>
            </a:r>
            <a:endParaRPr lang="ru-RU" sz="2400" dirty="0">
              <a:solidFill>
                <a:srgbClr val="000000"/>
              </a:solidFill>
              <a:latin typeface="Helvetica" panose="020B0604020202020204" pitchFamily="34" charset="0"/>
              <a:cs typeface="Helvetica" panose="020B0604020202020204" pitchFamily="34" charset="0"/>
            </a:endParaRPr>
          </a:p>
        </p:txBody>
      </p:sp>
      <p:pic>
        <p:nvPicPr>
          <p:cNvPr id="24" name="Изображение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76" y="4804739"/>
            <a:ext cx="1251263" cy="1327367"/>
          </a:xfrm>
          <a:prstGeom prst="rect">
            <a:avLst/>
          </a:prstGeom>
        </p:spPr>
      </p:pic>
      <p:pic>
        <p:nvPicPr>
          <p:cNvPr id="26" name="Изображение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947" y="5034805"/>
            <a:ext cx="1632217" cy="843992"/>
          </a:xfrm>
          <a:prstGeom prst="rect">
            <a:avLst/>
          </a:prstGeom>
        </p:spPr>
      </p:pic>
      <p:pic>
        <p:nvPicPr>
          <p:cNvPr id="27" name="Изображение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660" y="2194858"/>
            <a:ext cx="1027577" cy="1027577"/>
          </a:xfrm>
          <a:prstGeom prst="rect">
            <a:avLst/>
          </a:prstGeom>
        </p:spPr>
      </p:pic>
      <p:pic>
        <p:nvPicPr>
          <p:cNvPr id="28" name="Изображение 41"/>
          <p:cNvPicPr>
            <a:picLocks noChangeAspect="1"/>
          </p:cNvPicPr>
          <p:nvPr/>
        </p:nvPicPr>
        <p:blipFill>
          <a:blip r:embed="rId6"/>
          <a:stretch>
            <a:fillRect/>
          </a:stretch>
        </p:blipFill>
        <p:spPr>
          <a:xfrm>
            <a:off x="6125103" y="1744541"/>
            <a:ext cx="3018899" cy="1457611"/>
          </a:xfrm>
          <a:prstGeom prst="rect">
            <a:avLst/>
          </a:prstGeom>
        </p:spPr>
      </p:pic>
      <p:pic>
        <p:nvPicPr>
          <p:cNvPr id="29" name="Изображение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0844" y="4588553"/>
            <a:ext cx="1334531" cy="1736499"/>
          </a:xfrm>
          <a:prstGeom prst="rect">
            <a:avLst/>
          </a:prstGeom>
        </p:spPr>
      </p:pic>
      <p:pic>
        <p:nvPicPr>
          <p:cNvPr id="32" name="Изображение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4113" y="1654646"/>
            <a:ext cx="1637404" cy="1637404"/>
          </a:xfrm>
          <a:prstGeom prst="rect">
            <a:avLst/>
          </a:prstGeom>
        </p:spPr>
      </p:pic>
    </p:spTree>
    <p:extLst>
      <p:ext uri="{BB962C8B-B14F-4D97-AF65-F5344CB8AC3E}">
        <p14:creationId xmlns:p14="http://schemas.microsoft.com/office/powerpoint/2010/main" val="393514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43280"/>
          </a:xfrm>
          <a:solidFill>
            <a:srgbClr val="DD3721">
              <a:alpha val="70000"/>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p>
            <a:pPr>
              <a:lnSpc>
                <a:spcPct val="100000"/>
              </a:lnSpc>
            </a:pPr>
            <a:r>
              <a:rPr lang="ru-RU" sz="30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Мероприятия: Фестивали «</a:t>
            </a:r>
            <a:r>
              <a:rPr lang="ru-RU" sz="3000" b="1" dirty="0" err="1"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КосмОдис</a:t>
            </a:r>
            <a:r>
              <a:rPr lang="ru-RU" sz="30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a:t>
            </a:r>
            <a:endParaRPr lang="ru-RU" sz="30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sp>
        <p:nvSpPr>
          <p:cNvPr id="82" name="Shape 187"/>
          <p:cNvSpPr txBox="1">
            <a:spLocks/>
          </p:cNvSpPr>
          <p:nvPr/>
        </p:nvSpPr>
        <p:spPr>
          <a:xfrm>
            <a:off x="0" y="4850281"/>
            <a:ext cx="9158104" cy="19390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algn="l">
              <a:lnSpc>
                <a:spcPct val="150000"/>
              </a:lnSpc>
            </a:pPr>
            <a:r>
              <a:rPr lang="ru-RU" sz="2400" dirty="0" smtClean="0">
                <a:latin typeface="Helvetica" panose="020B0604020202020204" pitchFamily="34" charset="0"/>
                <a:cs typeface="Helvetica" panose="020B0604020202020204" pitchFamily="34" charset="0"/>
              </a:rPr>
              <a:t>Заочный (</a:t>
            </a:r>
            <a:r>
              <a:rPr lang="ru-RU" sz="2400" dirty="0" smtClean="0">
                <a:solidFill>
                  <a:srgbClr val="7030A0"/>
                </a:solidFill>
                <a:latin typeface="Helvetica" panose="020B0604020202020204" pitchFamily="34" charset="0"/>
                <a:cs typeface="Helvetica" panose="020B0604020202020204" pitchFamily="34" charset="0"/>
              </a:rPr>
              <a:t>отборочный</a:t>
            </a:r>
            <a:r>
              <a:rPr lang="ru-RU" sz="2400" dirty="0" smtClean="0">
                <a:latin typeface="Helvetica" panose="020B0604020202020204" pitchFamily="34" charset="0"/>
                <a:cs typeface="Helvetica" panose="020B0604020202020204" pitchFamily="34" charset="0"/>
              </a:rPr>
              <a:t> этап) </a:t>
            </a:r>
            <a:r>
              <a:rPr lang="ru-RU" sz="2400" dirty="0">
                <a:latin typeface="Helvetica" panose="020B0604020202020204" pitchFamily="34" charset="0"/>
                <a:cs typeface="Helvetica" panose="020B0604020202020204" pitchFamily="34" charset="0"/>
              </a:rPr>
              <a:t>– </a:t>
            </a:r>
            <a:r>
              <a:rPr lang="ru-RU" sz="2400" dirty="0" smtClean="0">
                <a:latin typeface="Helvetica" panose="020B0604020202020204" pitchFamily="34" charset="0"/>
                <a:cs typeface="Helvetica" panose="020B0604020202020204" pitchFamily="34" charset="0"/>
              </a:rPr>
              <a:t>квалификация</a:t>
            </a:r>
          </a:p>
          <a:p>
            <a:pPr algn="l">
              <a:lnSpc>
                <a:spcPct val="150000"/>
              </a:lnSpc>
            </a:pPr>
            <a:r>
              <a:rPr lang="ru-RU" sz="2400" dirty="0" smtClean="0">
                <a:latin typeface="Helvetica" panose="020B0604020202020204" pitchFamily="34" charset="0"/>
                <a:cs typeface="Helvetica" panose="020B0604020202020204" pitchFamily="34" charset="0"/>
              </a:rPr>
              <a:t>Очный этап(</a:t>
            </a:r>
            <a:r>
              <a:rPr lang="ru-RU" sz="2400" dirty="0" smtClean="0">
                <a:solidFill>
                  <a:srgbClr val="7030A0"/>
                </a:solidFill>
                <a:latin typeface="Helvetica" panose="020B0604020202020204" pitchFamily="34" charset="0"/>
                <a:cs typeface="Helvetica" panose="020B0604020202020204" pitchFamily="34" charset="0"/>
              </a:rPr>
              <a:t>экспертная</a:t>
            </a:r>
            <a:r>
              <a:rPr lang="ru-RU" sz="2400" dirty="0" smtClean="0">
                <a:latin typeface="Helvetica" panose="020B0604020202020204" pitchFamily="34" charset="0"/>
                <a:cs typeface="Helvetica" panose="020B0604020202020204" pitchFamily="34" charset="0"/>
              </a:rPr>
              <a:t> защита) – научно-технические аспекты</a:t>
            </a:r>
          </a:p>
          <a:p>
            <a:pPr algn="l">
              <a:lnSpc>
                <a:spcPct val="150000"/>
              </a:lnSpc>
            </a:pPr>
            <a:r>
              <a:rPr lang="ru-RU" sz="2400" dirty="0" smtClean="0">
                <a:latin typeface="Helvetica" panose="020B0604020202020204" pitchFamily="34" charset="0"/>
                <a:cs typeface="Helvetica" panose="020B0604020202020204" pitchFamily="34" charset="0"/>
              </a:rPr>
              <a:t>Финал (</a:t>
            </a:r>
            <a:r>
              <a:rPr lang="ru-RU" sz="2400" dirty="0" smtClean="0">
                <a:solidFill>
                  <a:srgbClr val="7030A0"/>
                </a:solidFill>
                <a:latin typeface="Helvetica" panose="020B0604020202020204" pitchFamily="34" charset="0"/>
                <a:cs typeface="Helvetica" panose="020B0604020202020204" pitchFamily="34" charset="0"/>
              </a:rPr>
              <a:t>публичная</a:t>
            </a:r>
            <a:r>
              <a:rPr lang="ru-RU" sz="2400" dirty="0" smtClean="0">
                <a:latin typeface="Helvetica" panose="020B0604020202020204" pitchFamily="34" charset="0"/>
                <a:cs typeface="Helvetica" panose="020B0604020202020204" pitchFamily="34" charset="0"/>
              </a:rPr>
              <a:t> защита) – бизнес аспекты</a:t>
            </a:r>
            <a:endParaRPr lang="ru-RU" sz="2400" dirty="0">
              <a:latin typeface="Helvetica" panose="020B0604020202020204" pitchFamily="34" charset="0"/>
              <a:cs typeface="Helvetica" panose="020B0604020202020204" pitchFamily="34" charset="0"/>
            </a:endParaRPr>
          </a:p>
        </p:txBody>
      </p:sp>
      <p:pic>
        <p:nvPicPr>
          <p:cNvPr id="91" name="160515-385.jpg"/>
          <p:cNvPicPr>
            <a:picLocks noChangeAspect="1"/>
          </p:cNvPicPr>
          <p:nvPr/>
        </p:nvPicPr>
        <p:blipFill rotWithShape="1">
          <a:blip r:embed="rId3">
            <a:extLst/>
          </a:blip>
          <a:srcRect l="2807" t="22982" r="2829" b="25813"/>
          <a:stretch/>
        </p:blipFill>
        <p:spPr>
          <a:xfrm>
            <a:off x="24388" y="1539705"/>
            <a:ext cx="9144000" cy="3310576"/>
          </a:xfrm>
          <a:prstGeom prst="rect">
            <a:avLst/>
          </a:prstGeom>
          <a:ln w="12700">
            <a:miter lim="400000"/>
          </a:ln>
        </p:spPr>
      </p:pic>
      <p:sp>
        <p:nvSpPr>
          <p:cNvPr id="92" name="Shape 187"/>
          <p:cNvSpPr txBox="1">
            <a:spLocks/>
          </p:cNvSpPr>
          <p:nvPr/>
        </p:nvSpPr>
        <p:spPr>
          <a:xfrm>
            <a:off x="-32008" y="914068"/>
            <a:ext cx="9144000" cy="6220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a:lstStyle>
          <a:p>
            <a:pPr>
              <a:lnSpc>
                <a:spcPct val="150000"/>
              </a:lnSpc>
            </a:pPr>
            <a:r>
              <a:rPr lang="ru-RU" sz="1600" dirty="0" smtClean="0">
                <a:latin typeface="Helvetica" panose="020B0604020202020204" pitchFamily="34" charset="0"/>
                <a:cs typeface="Helvetica" panose="020B0604020202020204" pitchFamily="34" charset="0"/>
              </a:rPr>
              <a:t>Москва, Югра, Калининград, Мордовия,</a:t>
            </a:r>
            <a:r>
              <a:rPr lang="en-US" sz="1600" dirty="0" smtClean="0">
                <a:latin typeface="Helvetica" panose="020B0604020202020204" pitchFamily="34" charset="0"/>
                <a:cs typeface="Helvetica" panose="020B0604020202020204" pitchFamily="34" charset="0"/>
              </a:rPr>
              <a:t> </a:t>
            </a:r>
            <a:r>
              <a:rPr lang="ru-RU" sz="1600" dirty="0" smtClean="0">
                <a:latin typeface="Helvetica" panose="020B0604020202020204" pitchFamily="34" charset="0"/>
                <a:cs typeface="Helvetica" panose="020B0604020202020204" pitchFamily="34" charset="0"/>
              </a:rPr>
              <a:t> Московская область, Санкт-Петербург, Тула</a:t>
            </a:r>
            <a:r>
              <a:rPr lang="mr-IN" sz="1600" dirty="0" smtClean="0">
                <a:latin typeface="Helvetica" panose="020B0604020202020204" pitchFamily="34" charset="0"/>
                <a:cs typeface="Helvetica" panose="020B0604020202020204" pitchFamily="34" charset="0"/>
              </a:rPr>
              <a:t>…</a:t>
            </a:r>
            <a:endParaRPr lang="ru-RU"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46808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Фото\ершов-20161218T174638Z\ершов\MGOU00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15" t="15508" r="6675" b="12265"/>
          <a:stretch/>
        </p:blipFill>
        <p:spPr bwMode="auto">
          <a:xfrm>
            <a:off x="-18184" y="4137476"/>
            <a:ext cx="4517300" cy="2727119"/>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4311" t="8259" r="21724"/>
          <a:stretch/>
        </p:blipFill>
        <p:spPr>
          <a:xfrm>
            <a:off x="0" y="960831"/>
            <a:ext cx="4396352" cy="3169814"/>
          </a:xfrm>
          <a:prstGeom prst="rect">
            <a:avLst/>
          </a:prstGeom>
        </p:spPr>
      </p:pic>
      <p:pic>
        <p:nvPicPr>
          <p:cNvPr id="9" name="Объект 3"/>
          <p:cNvPicPr>
            <a:picLocks noChangeAspect="1"/>
          </p:cNvPicPr>
          <p:nvPr/>
        </p:nvPicPr>
        <p:blipFill rotWithShape="1">
          <a:blip r:embed="rId5" cstate="print">
            <a:extLst>
              <a:ext uri="{28A0092B-C50C-407E-A947-70E740481C1C}">
                <a14:useLocalDpi xmlns:a14="http://schemas.microsoft.com/office/drawing/2010/main" val="0"/>
              </a:ext>
            </a:extLst>
          </a:blip>
          <a:srcRect l="26759" r="23441" b="8642"/>
          <a:stretch/>
        </p:blipFill>
        <p:spPr>
          <a:xfrm flipH="1">
            <a:off x="4396352" y="954000"/>
            <a:ext cx="4761412" cy="5904000"/>
          </a:xfrm>
          <a:prstGeom prst="rect">
            <a:avLst/>
          </a:prstGeom>
        </p:spPr>
      </p:pic>
      <p:sp>
        <p:nvSpPr>
          <p:cNvPr id="3" name="Прямоугольник 2"/>
          <p:cNvSpPr/>
          <p:nvPr/>
        </p:nvSpPr>
        <p:spPr>
          <a:xfrm>
            <a:off x="4273691" y="954000"/>
            <a:ext cx="225425" cy="59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Прямоугольник 21"/>
          <p:cNvSpPr/>
          <p:nvPr/>
        </p:nvSpPr>
        <p:spPr>
          <a:xfrm rot="5400000">
            <a:off x="2027048" y="1989769"/>
            <a:ext cx="201411" cy="4291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Заголовок 1"/>
          <p:cNvSpPr txBox="1">
            <a:spLocks/>
          </p:cNvSpPr>
          <p:nvPr/>
        </p:nvSpPr>
        <p:spPr>
          <a:xfrm>
            <a:off x="0" y="0"/>
            <a:ext cx="9144000" cy="954000"/>
          </a:xfrm>
          <a:prstGeom prst="rect">
            <a:avLst/>
          </a:prstGeom>
          <a:solidFill>
            <a:srgbClr val="DD3721">
              <a:alpha val="69804"/>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Стендовая защита + </a:t>
            </a:r>
            <a:r>
              <a:rPr lang="en-US" sz="36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TED </a:t>
            </a:r>
            <a:r>
              <a:rPr lang="ru-RU" sz="36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формат</a:t>
            </a:r>
            <a:endParaRPr lang="ru-RU" sz="36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spTree>
    <p:extLst>
      <p:ext uri="{BB962C8B-B14F-4D97-AF65-F5344CB8AC3E}">
        <p14:creationId xmlns:p14="http://schemas.microsoft.com/office/powerpoint/2010/main" val="141184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354" y="3878174"/>
            <a:ext cx="3707904" cy="991605"/>
          </a:xfrm>
        </p:spPr>
        <p:txBody>
          <a:bodyPr>
            <a:noAutofit/>
          </a:bodyPr>
          <a:lstStyle/>
          <a:p>
            <a:r>
              <a:rPr lang="ru-RU" sz="2800" dirty="0" smtClean="0"/>
              <a:t>Краснослободск,</a:t>
            </a:r>
            <a:br>
              <a:rPr lang="ru-RU" sz="2800" dirty="0" smtClean="0"/>
            </a:br>
            <a:r>
              <a:rPr lang="ru-RU" sz="2800" dirty="0" smtClean="0"/>
              <a:t> Мордовия, 2018</a:t>
            </a:r>
            <a:endParaRPr lang="ru-RU" sz="28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37" b="14489"/>
          <a:stretch/>
        </p:blipFill>
        <p:spPr bwMode="auto">
          <a:xfrm>
            <a:off x="0" y="721166"/>
            <a:ext cx="5706081" cy="3124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D:\Портфель\Фотографии\Школьные фото\2019.04.09 12 фестиваль Космодис 2019 МО\Финалисты фестиваля.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9000"/>
                    </a14:imgEffect>
                    <a14:imgEffect>
                      <a14:brightnessContrast bright="4000"/>
                    </a14:imgEffect>
                  </a14:imgLayer>
                </a14:imgProps>
              </a:ext>
              <a:ext uri="{28A0092B-C50C-407E-A947-70E740481C1C}">
                <a14:useLocalDpi xmlns:a14="http://schemas.microsoft.com/office/drawing/2010/main" val="0"/>
              </a:ext>
            </a:extLst>
          </a:blip>
          <a:srcRect b="23503"/>
          <a:stretch/>
        </p:blipFill>
        <p:spPr bwMode="auto">
          <a:xfrm>
            <a:off x="3923928" y="3863096"/>
            <a:ext cx="5220072" cy="29949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8144" y="3014587"/>
            <a:ext cx="2990185" cy="830997"/>
          </a:xfrm>
          <a:prstGeom prst="rect">
            <a:avLst/>
          </a:prstGeom>
          <a:noFill/>
        </p:spPr>
        <p:txBody>
          <a:bodyPr wrap="square" rtlCol="0">
            <a:spAutoFit/>
          </a:bodyPr>
          <a:lstStyle/>
          <a:p>
            <a:r>
              <a:rPr lang="ru-RU" sz="2400" dirty="0" smtClean="0"/>
              <a:t>Московская область, МГОУ апрель 2019</a:t>
            </a:r>
            <a:endParaRPr lang="ru-RU" sz="2400" dirty="0"/>
          </a:p>
        </p:txBody>
      </p:sp>
      <p:sp>
        <p:nvSpPr>
          <p:cNvPr id="6" name="Заголовок 1"/>
          <p:cNvSpPr txBox="1">
            <a:spLocks/>
          </p:cNvSpPr>
          <p:nvPr/>
        </p:nvSpPr>
        <p:spPr>
          <a:xfrm>
            <a:off x="0" y="0"/>
            <a:ext cx="9144000" cy="721166"/>
          </a:xfrm>
          <a:prstGeom prst="rect">
            <a:avLst/>
          </a:prstGeom>
          <a:solidFill>
            <a:srgbClr val="DD3721">
              <a:alpha val="69804"/>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Региональная система фестивалей</a:t>
            </a:r>
            <a:endParaRPr lang="ru-RU" sz="36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spTree>
    <p:extLst>
      <p:ext uri="{BB962C8B-B14F-4D97-AF65-F5344CB8AC3E}">
        <p14:creationId xmlns:p14="http://schemas.microsoft.com/office/powerpoint/2010/main" val="193177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5CA9FA6B-843C-EB49-9B1D-B70085716EF0}"/>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artisticPaintStrokes/>
                    </a14:imgEffect>
                    <a14:imgEffect>
                      <a14:sharpenSoften amount="50000"/>
                    </a14:imgEffect>
                    <a14:imgEffect>
                      <a14:colorTemperature colorTemp="11200"/>
                    </a14:imgEffect>
                    <a14:imgEffect>
                      <a14:saturation sat="66000"/>
                    </a14:imgEffect>
                    <a14:imgEffect>
                      <a14:brightnessContrast bright="-20000" contrast="-40000"/>
                    </a14:imgEffect>
                  </a14:imgLayer>
                </a14:imgProps>
              </a:ext>
            </a:extLst>
          </a:blip>
          <a:stretch>
            <a:fillRect/>
          </a:stretch>
        </p:blipFill>
        <p:spPr>
          <a:xfrm>
            <a:off x="0" y="762000"/>
            <a:ext cx="9144000" cy="6096000"/>
          </a:xfrm>
          <a:prstGeom prst="rect">
            <a:avLst/>
          </a:prstGeom>
        </p:spPr>
      </p:pic>
      <p:sp>
        <p:nvSpPr>
          <p:cNvPr id="7" name="Заголовок 1"/>
          <p:cNvSpPr txBox="1">
            <a:spLocks/>
          </p:cNvSpPr>
          <p:nvPr/>
        </p:nvSpPr>
        <p:spPr>
          <a:xfrm>
            <a:off x="0" y="0"/>
            <a:ext cx="9144000" cy="721166"/>
          </a:xfrm>
          <a:prstGeom prst="rect">
            <a:avLst/>
          </a:prstGeom>
          <a:solidFill>
            <a:srgbClr val="DD3721">
              <a:alpha val="69804"/>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6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Платформа интернета вещей </a:t>
            </a:r>
            <a:r>
              <a:rPr lang="en-US" sz="3600" b="1" dirty="0" err="1"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Greenpl</a:t>
            </a:r>
            <a:endParaRPr lang="ru-RU" sz="36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spTree>
    <p:extLst>
      <p:ext uri="{BB962C8B-B14F-4D97-AF65-F5344CB8AC3E}">
        <p14:creationId xmlns:p14="http://schemas.microsoft.com/office/powerpoint/2010/main" val="1753374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0BCC9A6E-710A-804A-885B-DC3D7445EF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323528" y="75406"/>
            <a:ext cx="8496944" cy="6528197"/>
          </a:xfrm>
          <a:prstGeom prst="rect">
            <a:avLst/>
          </a:prstGeom>
        </p:spPr>
      </p:pic>
      <p:sp>
        <p:nvSpPr>
          <p:cNvPr id="3" name="Заголовок 1"/>
          <p:cNvSpPr txBox="1">
            <a:spLocks/>
          </p:cNvSpPr>
          <p:nvPr/>
        </p:nvSpPr>
        <p:spPr>
          <a:xfrm>
            <a:off x="0" y="0"/>
            <a:ext cx="9144000" cy="1268760"/>
          </a:xfrm>
          <a:prstGeom prst="rect">
            <a:avLst/>
          </a:prstGeom>
          <a:solidFill>
            <a:srgbClr val="D35335">
              <a:alpha val="95000"/>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Интернет вещей – это взаимодействие устройств между собой и с внешним миром</a:t>
            </a:r>
            <a:endParaRPr lang="ru-RU" sz="28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spTree>
    <p:extLst>
      <p:ext uri="{BB962C8B-B14F-4D97-AF65-F5344CB8AC3E}">
        <p14:creationId xmlns:p14="http://schemas.microsoft.com/office/powerpoint/2010/main" val="4118406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FC1317A-125C-A34E-82F9-078E4EED1832}"/>
              </a:ext>
            </a:extLst>
          </p:cNvPr>
          <p:cNvSpPr txBox="1"/>
          <p:nvPr/>
        </p:nvSpPr>
        <p:spPr>
          <a:xfrm>
            <a:off x="11404" y="807705"/>
            <a:ext cx="4351801" cy="369332"/>
          </a:xfrm>
          <a:prstGeom prst="rect">
            <a:avLst/>
          </a:prstGeom>
          <a:noFill/>
        </p:spPr>
        <p:txBody>
          <a:bodyPr wrap="square" rtlCol="0">
            <a:spAutoFit/>
          </a:bodyPr>
          <a:lstStyle/>
          <a:p>
            <a:pPr algn="ctr"/>
            <a:r>
              <a:rPr lang="ru-RU" dirty="0"/>
              <a:t>Управление удаленной обсерваторией</a:t>
            </a:r>
          </a:p>
        </p:txBody>
      </p:sp>
      <p:sp>
        <p:nvSpPr>
          <p:cNvPr id="8" name="TextBox 7">
            <a:extLst>
              <a:ext uri="{FF2B5EF4-FFF2-40B4-BE49-F238E27FC236}">
                <a16:creationId xmlns:a16="http://schemas.microsoft.com/office/drawing/2014/main" xmlns="" id="{476AB4AA-BEC6-A247-8712-FF6F6A7C3E81}"/>
              </a:ext>
            </a:extLst>
          </p:cNvPr>
          <p:cNvSpPr txBox="1"/>
          <p:nvPr/>
        </p:nvSpPr>
        <p:spPr>
          <a:xfrm>
            <a:off x="4621914" y="669205"/>
            <a:ext cx="4342574" cy="646331"/>
          </a:xfrm>
          <a:prstGeom prst="rect">
            <a:avLst/>
          </a:prstGeom>
          <a:noFill/>
        </p:spPr>
        <p:txBody>
          <a:bodyPr wrap="square" rtlCol="0">
            <a:spAutoFit/>
          </a:bodyPr>
          <a:lstStyle/>
          <a:p>
            <a:pPr algn="ctr"/>
            <a:r>
              <a:rPr lang="ru-RU" dirty="0"/>
              <a:t>Метеостанция для </a:t>
            </a:r>
            <a:r>
              <a:rPr lang="ru-RU" dirty="0" smtClean="0"/>
              <a:t>прогноза погоды  и управления оборудованием</a:t>
            </a:r>
            <a:endParaRPr lang="ru-RU" dirty="0"/>
          </a:p>
        </p:txBody>
      </p:sp>
      <p:sp>
        <p:nvSpPr>
          <p:cNvPr id="9" name="TextBox 8">
            <a:extLst>
              <a:ext uri="{FF2B5EF4-FFF2-40B4-BE49-F238E27FC236}">
                <a16:creationId xmlns:a16="http://schemas.microsoft.com/office/drawing/2014/main" xmlns="" id="{E8F744F8-B7AF-6844-9468-47A6E45CA71D}"/>
              </a:ext>
            </a:extLst>
          </p:cNvPr>
          <p:cNvSpPr txBox="1"/>
          <p:nvPr/>
        </p:nvSpPr>
        <p:spPr>
          <a:xfrm>
            <a:off x="505328" y="3744432"/>
            <a:ext cx="3667124" cy="646331"/>
          </a:xfrm>
          <a:prstGeom prst="rect">
            <a:avLst/>
          </a:prstGeom>
          <a:noFill/>
        </p:spPr>
        <p:txBody>
          <a:bodyPr wrap="square" rtlCol="0">
            <a:spAutoFit/>
          </a:bodyPr>
          <a:lstStyle/>
          <a:p>
            <a:pPr algn="ctr"/>
            <a:r>
              <a:rPr lang="ru-RU" dirty="0"/>
              <a:t>Автоматизация биоэнергетического комплекса</a:t>
            </a:r>
          </a:p>
        </p:txBody>
      </p:sp>
      <p:sp>
        <p:nvSpPr>
          <p:cNvPr id="10" name="TextBox 9">
            <a:extLst>
              <a:ext uri="{FF2B5EF4-FFF2-40B4-BE49-F238E27FC236}">
                <a16:creationId xmlns:a16="http://schemas.microsoft.com/office/drawing/2014/main" xmlns="" id="{7D42AB87-1C67-4846-887F-272CC998CD0D}"/>
              </a:ext>
            </a:extLst>
          </p:cNvPr>
          <p:cNvSpPr txBox="1"/>
          <p:nvPr/>
        </p:nvSpPr>
        <p:spPr>
          <a:xfrm>
            <a:off x="4943475" y="3695700"/>
            <a:ext cx="3667124" cy="646331"/>
          </a:xfrm>
          <a:prstGeom prst="rect">
            <a:avLst/>
          </a:prstGeom>
          <a:noFill/>
        </p:spPr>
        <p:txBody>
          <a:bodyPr wrap="square" rtlCol="0">
            <a:spAutoFit/>
          </a:bodyPr>
          <a:lstStyle/>
          <a:p>
            <a:pPr algn="ctr"/>
            <a:r>
              <a:rPr lang="ru-RU" dirty="0" smtClean="0"/>
              <a:t>Управление удаленной серверной и солнечной электростанцией</a:t>
            </a:r>
            <a:endParaRPr lang="ru-RU" dirty="0"/>
          </a:p>
        </p:txBody>
      </p:sp>
      <p:sp>
        <p:nvSpPr>
          <p:cNvPr id="11" name="TextBox 10">
            <a:extLst>
              <a:ext uri="{FF2B5EF4-FFF2-40B4-BE49-F238E27FC236}">
                <a16:creationId xmlns:a16="http://schemas.microsoft.com/office/drawing/2014/main" xmlns="" id="{F1DDD709-5D9B-2C4B-BCEA-40C5FE501501}"/>
              </a:ext>
            </a:extLst>
          </p:cNvPr>
          <p:cNvSpPr txBox="1"/>
          <p:nvPr/>
        </p:nvSpPr>
        <p:spPr>
          <a:xfrm>
            <a:off x="2694427" y="232465"/>
            <a:ext cx="4498097" cy="461665"/>
          </a:xfrm>
          <a:prstGeom prst="rect">
            <a:avLst/>
          </a:prstGeom>
          <a:noFill/>
        </p:spPr>
        <p:txBody>
          <a:bodyPr wrap="square" rtlCol="0">
            <a:spAutoFit/>
          </a:bodyPr>
          <a:lstStyle/>
          <a:p>
            <a:pPr algn="ctr"/>
            <a:r>
              <a:rPr lang="ru-RU" sz="2400" dirty="0"/>
              <a:t>Проекты </a:t>
            </a:r>
            <a:r>
              <a:rPr lang="en-US" sz="2400" dirty="0"/>
              <a:t>IoT (</a:t>
            </a:r>
            <a:r>
              <a:rPr lang="ru-RU" sz="2400" dirty="0"/>
              <a:t>интернета вещей)</a:t>
            </a:r>
          </a:p>
        </p:txBody>
      </p:sp>
      <p:sp>
        <p:nvSpPr>
          <p:cNvPr id="12" name="Заголовок 1"/>
          <p:cNvSpPr txBox="1">
            <a:spLocks/>
          </p:cNvSpPr>
          <p:nvPr/>
        </p:nvSpPr>
        <p:spPr>
          <a:xfrm>
            <a:off x="0" y="0"/>
            <a:ext cx="9144000" cy="721166"/>
          </a:xfrm>
          <a:prstGeom prst="rect">
            <a:avLst/>
          </a:prstGeom>
          <a:solidFill>
            <a:srgbClr val="D35335">
              <a:alpha val="95000"/>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Проекты </a:t>
            </a:r>
            <a:r>
              <a:rPr lang="ru-RU" sz="3200" b="1" dirty="0">
                <a:solidFill>
                  <a:schemeClr val="bg1"/>
                </a:solidFill>
                <a:effectLst>
                  <a:outerShdw blurRad="38100" dist="38100" dir="2700000" algn="tl">
                    <a:srgbClr val="000000">
                      <a:alpha val="43137"/>
                    </a:srgbClr>
                  </a:outerShdw>
                </a:effectLst>
                <a:latin typeface="Helvetica" charset="0"/>
                <a:ea typeface="Helvetica" charset="0"/>
                <a:cs typeface="Helvetica" charset="0"/>
              </a:rPr>
              <a:t>г</a:t>
            </a:r>
            <a:r>
              <a:rPr lang="ru-RU" sz="3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руппы А на платформе </a:t>
            </a:r>
            <a:r>
              <a:rPr lang="en-US" sz="3200" b="1" dirty="0" err="1"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Greenpl</a:t>
            </a:r>
            <a:endParaRPr lang="ru-RU" sz="32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pic>
        <p:nvPicPr>
          <p:cNvPr id="13" name="Picture 2" descr="D:\Портфель\Фотографии\Школьные фото\2018.07.29 Великое противостояние Марса и Лунное затмение\Image-2.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2" t="14636" r="6283" b="9352"/>
          <a:stretch/>
        </p:blipFill>
        <p:spPr bwMode="auto">
          <a:xfrm>
            <a:off x="196437" y="1177037"/>
            <a:ext cx="3981733" cy="25186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Царьков Игорь\Downloads\IMG_2372.JPG"/>
          <p:cNvPicPr>
            <a:picLocks noChangeAspect="1" noChangeArrowheads="1"/>
          </p:cNvPicPr>
          <p:nvPr/>
        </p:nvPicPr>
        <p:blipFill rotWithShape="1">
          <a:blip r:embed="rId4">
            <a:extLst>
              <a:ext uri="{28A0092B-C50C-407E-A947-70E740481C1C}">
                <a14:useLocalDpi xmlns:a14="http://schemas.microsoft.com/office/drawing/2010/main" val="0"/>
              </a:ext>
            </a:extLst>
          </a:blip>
          <a:srcRect t="13059" r="152" b="10384"/>
          <a:stretch/>
        </p:blipFill>
        <p:spPr bwMode="auto">
          <a:xfrm>
            <a:off x="4621914" y="1266318"/>
            <a:ext cx="4213742" cy="24231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Портфель\Портфель\Фотографии\Школьные фото\2018.07.24 Новая серверная\IMG_00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378"/>
          <a:stretch/>
        </p:blipFill>
        <p:spPr bwMode="auto">
          <a:xfrm>
            <a:off x="4621914" y="4310385"/>
            <a:ext cx="4126550" cy="2433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04" t="13075" r="10923" b="29909"/>
          <a:stretch/>
        </p:blipFill>
        <p:spPr bwMode="auto">
          <a:xfrm>
            <a:off x="-10133" y="4358253"/>
            <a:ext cx="4582134" cy="238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362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8000"/>
                    </a14:imgEffect>
                  </a14:imgLayer>
                </a14:imgProps>
              </a:ext>
              <a:ext uri="{28A0092B-C50C-407E-A947-70E740481C1C}">
                <a14:useLocalDpi xmlns:a14="http://schemas.microsoft.com/office/drawing/2010/main" val="0"/>
              </a:ext>
            </a:extLst>
          </a:blip>
          <a:srcRect l="12061" t="24377" r="16827" b="14216"/>
          <a:stretch/>
        </p:blipFill>
        <p:spPr bwMode="auto">
          <a:xfrm>
            <a:off x="-1" y="1200331"/>
            <a:ext cx="9127001" cy="521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36"/>
          <p:cNvSpPr>
            <a:spLocks noChangeArrowheads="1"/>
          </p:cNvSpPr>
          <p:nvPr/>
        </p:nvSpPr>
        <p:spPr bwMode="auto">
          <a:xfrm>
            <a:off x="333383" y="692151"/>
            <a:ext cx="6975475" cy="509588"/>
          </a:xfrm>
          <a:prstGeom prst="rect">
            <a:avLst/>
          </a:prstGeom>
          <a:noFill/>
          <a:ln w="9525">
            <a:noFill/>
            <a:miter lim="800000"/>
            <a:headEnd/>
            <a:tailEnd/>
          </a:ln>
        </p:spPr>
        <p:txBody>
          <a:bodyPr anchor="ctr"/>
          <a:lstStyle/>
          <a:p>
            <a:pPr algn="ctr" eaLnBrk="0" fontAlgn="base" hangingPunct="0">
              <a:spcBef>
                <a:spcPct val="0"/>
              </a:spcBef>
              <a:spcAft>
                <a:spcPct val="0"/>
              </a:spcAft>
            </a:pPr>
            <a:endParaRPr lang="ru-RU" sz="2400" b="1" dirty="0" smtClean="0">
              <a:solidFill>
                <a:srgbClr val="800000"/>
              </a:solidFill>
            </a:endParaRPr>
          </a:p>
        </p:txBody>
      </p:sp>
      <p:sp>
        <p:nvSpPr>
          <p:cNvPr id="12" name="Text Box 545"/>
          <p:cNvSpPr txBox="1">
            <a:spLocks noChangeArrowheads="1"/>
          </p:cNvSpPr>
          <p:nvPr/>
        </p:nvSpPr>
        <p:spPr bwMode="auto">
          <a:xfrm>
            <a:off x="757238" y="5"/>
            <a:ext cx="8386762" cy="1200329"/>
          </a:xfrm>
          <a:prstGeom prst="rect">
            <a:avLst/>
          </a:prstGeom>
          <a:solidFill>
            <a:schemeClr val="accent2"/>
          </a:solidFill>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eaLnBrk="0" fontAlgn="base" hangingPunct="0">
              <a:spcBef>
                <a:spcPct val="0"/>
              </a:spcBef>
              <a:spcAft>
                <a:spcPct val="0"/>
              </a:spcAft>
              <a:defRPr/>
            </a:pPr>
            <a:r>
              <a:rPr lang="ru-RU" sz="3600" b="1" dirty="0">
                <a:solidFill>
                  <a:prstClr val="white"/>
                </a:solidFill>
                <a:effectLst>
                  <a:outerShdw blurRad="38100" dist="38100" dir="2700000" algn="tl">
                    <a:srgbClr val="000000">
                      <a:alpha val="43137"/>
                    </a:srgbClr>
                  </a:outerShdw>
                </a:effectLst>
              </a:rPr>
              <a:t>Вас приветствует школа №29   </a:t>
            </a:r>
            <a:endParaRPr lang="ru-RU" sz="3600" b="1" dirty="0" smtClean="0">
              <a:solidFill>
                <a:prstClr val="white"/>
              </a:solidFill>
              <a:effectLst>
                <a:outerShdw blurRad="38100" dist="38100" dir="2700000" algn="tl">
                  <a:srgbClr val="000000">
                    <a:alpha val="43137"/>
                  </a:srgbClr>
                </a:outerShdw>
              </a:effectLst>
            </a:endParaRPr>
          </a:p>
          <a:p>
            <a:pPr algn="ctr" eaLnBrk="0" fontAlgn="base" hangingPunct="0">
              <a:spcBef>
                <a:spcPct val="0"/>
              </a:spcBef>
              <a:spcAft>
                <a:spcPct val="0"/>
              </a:spcAft>
              <a:defRPr/>
            </a:pPr>
            <a:r>
              <a:rPr lang="ru-RU" sz="3600" b="1" dirty="0" smtClean="0">
                <a:solidFill>
                  <a:prstClr val="white"/>
                </a:solidFill>
                <a:effectLst>
                  <a:outerShdw blurRad="38100" dist="38100" dir="2700000" algn="tl">
                    <a:srgbClr val="000000">
                      <a:alpha val="43137"/>
                    </a:srgbClr>
                  </a:outerShdw>
                </a:effectLst>
              </a:rPr>
              <a:t> </a:t>
            </a:r>
            <a:r>
              <a:rPr lang="ru-RU" sz="3600" b="1" dirty="0">
                <a:solidFill>
                  <a:prstClr val="white"/>
                </a:solidFill>
                <a:effectLst>
                  <a:outerShdw blurRad="38100" dist="38100" dir="2700000" algn="tl">
                    <a:srgbClr val="000000">
                      <a:alpha val="43137"/>
                    </a:srgbClr>
                  </a:outerShdw>
                </a:effectLst>
              </a:rPr>
              <a:t>им. </a:t>
            </a:r>
            <a:r>
              <a:rPr lang="ru-RU" sz="3600" b="1" dirty="0" err="1" smtClean="0">
                <a:solidFill>
                  <a:prstClr val="white"/>
                </a:solidFill>
                <a:effectLst>
                  <a:outerShdw blurRad="38100" dist="38100" dir="2700000" algn="tl">
                    <a:srgbClr val="000000">
                      <a:alpha val="43137"/>
                    </a:srgbClr>
                  </a:outerShdw>
                </a:effectLst>
              </a:rPr>
              <a:t>П.И.Забродина</a:t>
            </a:r>
            <a:r>
              <a:rPr lang="ru-RU" sz="3600" b="1" dirty="0" smtClean="0">
                <a:solidFill>
                  <a:prstClr val="white"/>
                </a:solidFill>
                <a:effectLst>
                  <a:outerShdw blurRad="38100" dist="38100" dir="2700000" algn="tl">
                    <a:srgbClr val="000000">
                      <a:alpha val="43137"/>
                    </a:srgbClr>
                  </a:outerShdw>
                </a:effectLst>
              </a:rPr>
              <a:t> </a:t>
            </a:r>
            <a:r>
              <a:rPr lang="ru-RU" sz="3600" b="1" dirty="0" err="1" smtClean="0">
                <a:solidFill>
                  <a:prstClr val="white"/>
                </a:solidFill>
                <a:effectLst>
                  <a:outerShdw blurRad="38100" dist="38100" dir="2700000" algn="tl">
                    <a:srgbClr val="000000">
                      <a:alpha val="43137"/>
                    </a:srgbClr>
                  </a:outerShdw>
                </a:effectLst>
              </a:rPr>
              <a:t>г.о</a:t>
            </a:r>
            <a:r>
              <a:rPr lang="ru-RU" sz="3600" b="1" dirty="0" smtClean="0">
                <a:solidFill>
                  <a:prstClr val="white"/>
                </a:solidFill>
                <a:effectLst>
                  <a:outerShdw blurRad="38100" dist="38100" dir="2700000" algn="tl">
                    <a:srgbClr val="000000">
                      <a:alpha val="43137"/>
                    </a:srgbClr>
                  </a:outerShdw>
                </a:effectLst>
              </a:rPr>
              <a:t>. Подольск</a:t>
            </a:r>
            <a:endParaRPr lang="ru-RU" sz="3600" b="1" dirty="0">
              <a:solidFill>
                <a:prstClr val="white"/>
              </a:solidFill>
              <a:effectLst>
                <a:outerShdw blurRad="38100" dist="38100" dir="2700000" algn="tl">
                  <a:srgbClr val="000000">
                    <a:alpha val="43137"/>
                  </a:srgbClr>
                </a:outerShdw>
              </a:effectLst>
            </a:endParaRPr>
          </a:p>
        </p:txBody>
      </p:sp>
      <p:sp>
        <p:nvSpPr>
          <p:cNvPr id="14" name="Фигура, имеющая форму буквы L 13"/>
          <p:cNvSpPr/>
          <p:nvPr/>
        </p:nvSpPr>
        <p:spPr>
          <a:xfrm>
            <a:off x="1" y="3"/>
            <a:ext cx="1691680" cy="1500188"/>
          </a:xfrm>
          <a:prstGeom prst="corner">
            <a:avLst>
              <a:gd name="adj1" fmla="val 61429"/>
              <a:gd name="adj2" fmla="val 53212"/>
            </a:avLst>
          </a:prstGeom>
          <a:solidFill>
            <a:schemeClr val="accent2"/>
          </a:solidFill>
        </p:spPr>
        <p:style>
          <a:lnRef idx="3">
            <a:schemeClr val="lt1"/>
          </a:lnRef>
          <a:fillRef idx="1">
            <a:schemeClr val="accent1"/>
          </a:fillRef>
          <a:effectRef idx="1">
            <a:schemeClr val="accent1"/>
          </a:effectRef>
          <a:fontRef idx="minor">
            <a:schemeClr val="lt1"/>
          </a:fontRef>
        </p:style>
        <p:txBody>
          <a:bodyPr anchor="ctr"/>
          <a:lstStyle/>
          <a:p>
            <a:pPr algn="ctr" eaLnBrk="0" fontAlgn="base" hangingPunct="0">
              <a:spcBef>
                <a:spcPct val="0"/>
              </a:spcBef>
              <a:spcAft>
                <a:spcPct val="0"/>
              </a:spcAft>
              <a:defRPr/>
            </a:pPr>
            <a:endParaRPr lang="ru-RU">
              <a:solidFill>
                <a:prstClr val="white"/>
              </a:solidFill>
            </a:endParaRPr>
          </a:p>
        </p:txBody>
      </p:sp>
      <p:pic>
        <p:nvPicPr>
          <p:cNvPr id="13" name="Picture 26" descr="123"/>
          <p:cNvPicPr>
            <a:picLocks noChangeAspect="1" noChangeArrowheads="1"/>
          </p:cNvPicPr>
          <p:nvPr/>
        </p:nvPicPr>
        <p:blipFill>
          <a:blip r:embed="rId5" cstate="print">
            <a:lum/>
          </a:blip>
          <a:srcRect/>
          <a:stretch>
            <a:fillRect/>
          </a:stretch>
        </p:blipFill>
        <p:spPr bwMode="auto">
          <a:xfrm>
            <a:off x="0" y="714361"/>
            <a:ext cx="1571604" cy="65313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Text Box 545"/>
          <p:cNvSpPr txBox="1">
            <a:spLocks noChangeArrowheads="1"/>
          </p:cNvSpPr>
          <p:nvPr/>
        </p:nvSpPr>
        <p:spPr bwMode="auto">
          <a:xfrm>
            <a:off x="34049" y="5894717"/>
            <a:ext cx="9126999" cy="954107"/>
          </a:xfrm>
          <a:prstGeom prst="rect">
            <a:avLst/>
          </a:prstGeom>
          <a:solidFill>
            <a:schemeClr val="accent2"/>
          </a:solidFill>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fontAlgn="base" hangingPunct="0">
              <a:spcBef>
                <a:spcPct val="0"/>
              </a:spcBef>
              <a:spcAft>
                <a:spcPct val="0"/>
              </a:spcAft>
              <a:defRPr/>
            </a:pPr>
            <a:r>
              <a:rPr lang="ru-RU" sz="2800" b="1" dirty="0" smtClean="0">
                <a:solidFill>
                  <a:prstClr val="white"/>
                </a:solidFill>
                <a:effectLst>
                  <a:outerShdw blurRad="38100" dist="38100" dir="2700000" algn="tl">
                    <a:srgbClr val="000000">
                      <a:alpha val="43137"/>
                    </a:srgbClr>
                  </a:outerShdw>
                </a:effectLst>
              </a:rPr>
              <a:t>Миссия школы – способствовать возрождению </a:t>
            </a:r>
          </a:p>
          <a:p>
            <a:pPr algn="ctr" eaLnBrk="0" fontAlgn="base" hangingPunct="0">
              <a:spcBef>
                <a:spcPct val="0"/>
              </a:spcBef>
              <a:spcAft>
                <a:spcPct val="0"/>
              </a:spcAft>
              <a:defRPr/>
            </a:pPr>
            <a:r>
              <a:rPr lang="ru-RU" sz="2800" b="1" dirty="0" smtClean="0">
                <a:solidFill>
                  <a:prstClr val="white"/>
                </a:solidFill>
                <a:effectLst>
                  <a:outerShdw blurRad="38100" dist="38100" dir="2700000" algn="tl">
                    <a:srgbClr val="000000">
                      <a:alpha val="43137"/>
                    </a:srgbClr>
                  </a:outerShdw>
                </a:effectLst>
              </a:rPr>
              <a:t>инженерного сословия России</a:t>
            </a:r>
          </a:p>
        </p:txBody>
      </p:sp>
    </p:spTree>
    <p:extLst>
      <p:ext uri="{BB962C8B-B14F-4D97-AF65-F5344CB8AC3E}">
        <p14:creationId xmlns:p14="http://schemas.microsoft.com/office/powerpoint/2010/main" val="879500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0" y="0"/>
            <a:ext cx="9144000" cy="836712"/>
          </a:xfrm>
          <a:prstGeom prst="rect">
            <a:avLst/>
          </a:prstGeom>
          <a:solidFill>
            <a:srgbClr val="DD3721">
              <a:alpha val="70000"/>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a:solidFill>
                  <a:schemeClr val="bg1"/>
                </a:solidFill>
                <a:effectLst>
                  <a:outerShdw blurRad="38100" dist="38100" dir="2700000" algn="tl">
                    <a:srgbClr val="000000">
                      <a:alpha val="43137"/>
                    </a:srgbClr>
                  </a:outerShdw>
                </a:effectLst>
                <a:latin typeface="Helvetica" charset="0"/>
                <a:ea typeface="Helvetica" charset="0"/>
                <a:cs typeface="Helvetica" charset="0"/>
              </a:rPr>
              <a:t>П</a:t>
            </a:r>
            <a:r>
              <a:rPr lang="ru-RU" sz="3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роекты учащихся  с использованием платформы </a:t>
            </a:r>
            <a:r>
              <a:rPr lang="en-US" sz="3200" b="1" dirty="0" err="1"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Greenpl</a:t>
            </a:r>
            <a:r>
              <a:rPr lang="ru-RU" sz="3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 2020г</a:t>
            </a:r>
            <a:endParaRPr lang="ru-RU" sz="32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03" y="980728"/>
            <a:ext cx="4322373" cy="324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D:\Портфель\Портфель\Фотографии\Школьные фото\2020.07.25 Проекты с использование Greenpl\IMG_23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07" t="11175" r="24248" b="22120"/>
          <a:stretch/>
        </p:blipFill>
        <p:spPr bwMode="auto">
          <a:xfrm>
            <a:off x="2771800" y="2601618"/>
            <a:ext cx="1478939" cy="130850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1733" y="980728"/>
            <a:ext cx="4335923" cy="324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D:\Портфель\Портфель\Фотографии\Школьные фото\2020.07.25 Проекты с использование Greenpl\исследование развития эмбриона ципленк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0724" y="4793629"/>
            <a:ext cx="3083098" cy="202688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Портфель\Портфель\Фотографии\Школьные фото\2020.07.25 Проекты с использование Greenpl\Установка для дистанционного овоскопирования под управлением Greenp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7389" y="4801954"/>
            <a:ext cx="2736611" cy="2029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682" y="4174431"/>
            <a:ext cx="4248472" cy="646331"/>
          </a:xfrm>
          <a:prstGeom prst="rect">
            <a:avLst/>
          </a:prstGeom>
          <a:noFill/>
        </p:spPr>
        <p:txBody>
          <a:bodyPr wrap="square" rtlCol="0">
            <a:spAutoFit/>
          </a:bodyPr>
          <a:lstStyle/>
          <a:p>
            <a:r>
              <a:rPr lang="ru-RU" dirty="0" smtClean="0"/>
              <a:t>Микробный топливный элемент Дарья </a:t>
            </a:r>
            <a:r>
              <a:rPr lang="ru-RU" dirty="0" err="1" smtClean="0"/>
              <a:t>Подвальнова</a:t>
            </a:r>
            <a:r>
              <a:rPr lang="ru-RU" dirty="0" smtClean="0"/>
              <a:t>, Герман  Зайцев</a:t>
            </a:r>
            <a:endParaRPr lang="ru-RU" dirty="0"/>
          </a:p>
        </p:txBody>
      </p:sp>
      <p:sp>
        <p:nvSpPr>
          <p:cNvPr id="6" name="TextBox 5"/>
          <p:cNvSpPr txBox="1"/>
          <p:nvPr/>
        </p:nvSpPr>
        <p:spPr>
          <a:xfrm>
            <a:off x="-9682" y="6211758"/>
            <a:ext cx="3602293" cy="646331"/>
          </a:xfrm>
          <a:prstGeom prst="rect">
            <a:avLst/>
          </a:prstGeom>
          <a:noFill/>
        </p:spPr>
        <p:txBody>
          <a:bodyPr wrap="square" rtlCol="0">
            <a:spAutoFit/>
          </a:bodyPr>
          <a:lstStyle/>
          <a:p>
            <a:r>
              <a:rPr lang="ru-RU" dirty="0" smtClean="0"/>
              <a:t>Дистанционное </a:t>
            </a:r>
            <a:r>
              <a:rPr lang="ru-RU" dirty="0" err="1" smtClean="0"/>
              <a:t>овоскопирование</a:t>
            </a:r>
            <a:r>
              <a:rPr lang="ru-RU" dirty="0" smtClean="0"/>
              <a:t> куриных яиц Анна </a:t>
            </a:r>
            <a:r>
              <a:rPr lang="ru-RU" dirty="0" err="1" smtClean="0"/>
              <a:t>Пышкина</a:t>
            </a:r>
            <a:endParaRPr lang="ru-RU" dirty="0"/>
          </a:p>
        </p:txBody>
      </p:sp>
      <p:sp>
        <p:nvSpPr>
          <p:cNvPr id="7" name="TextBox 6"/>
          <p:cNvSpPr txBox="1"/>
          <p:nvPr/>
        </p:nvSpPr>
        <p:spPr>
          <a:xfrm>
            <a:off x="4721733" y="4222508"/>
            <a:ext cx="4422267" cy="646331"/>
          </a:xfrm>
          <a:prstGeom prst="rect">
            <a:avLst/>
          </a:prstGeom>
          <a:noFill/>
        </p:spPr>
        <p:txBody>
          <a:bodyPr wrap="square" rtlCol="0">
            <a:spAutoFit/>
          </a:bodyPr>
          <a:lstStyle/>
          <a:p>
            <a:r>
              <a:rPr lang="ru-RU" dirty="0" smtClean="0"/>
              <a:t>Исследовательское судно </a:t>
            </a:r>
            <a:r>
              <a:rPr lang="en-US" dirty="0" smtClean="0"/>
              <a:t>FANTOM </a:t>
            </a:r>
            <a:endParaRPr lang="ru-RU" dirty="0" smtClean="0"/>
          </a:p>
          <a:p>
            <a:r>
              <a:rPr lang="ru-RU" dirty="0" smtClean="0"/>
              <a:t>Илья Атрошенко   Валерий </a:t>
            </a:r>
            <a:r>
              <a:rPr lang="ru-RU" dirty="0" err="1" smtClean="0"/>
              <a:t>Черниловский</a:t>
            </a:r>
            <a:endParaRPr lang="ru-RU" dirty="0"/>
          </a:p>
        </p:txBody>
      </p:sp>
    </p:spTree>
    <p:extLst>
      <p:ext uri="{BB962C8B-B14F-4D97-AF65-F5344CB8AC3E}">
        <p14:creationId xmlns:p14="http://schemas.microsoft.com/office/powerpoint/2010/main" val="2748380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4000" cy="646331"/>
          </a:xfrm>
          <a:prstGeom prst="rect">
            <a:avLst/>
          </a:prstGeom>
          <a:solidFill>
            <a:schemeClr val="accent2"/>
          </a:solidFill>
        </p:spPr>
        <p:txBody>
          <a:bodyPr wrap="square" rtlCol="0">
            <a:spAutoFit/>
          </a:bodyPr>
          <a:lstStyle/>
          <a:p>
            <a:pPr algn="ctr"/>
            <a:r>
              <a:rPr lang="ru-RU" sz="3600" dirty="0" smtClean="0">
                <a:solidFill>
                  <a:schemeClr val="bg1"/>
                </a:solidFill>
                <a:latin typeface="Helvetica" charset="0"/>
                <a:ea typeface="Helvetica" charset="0"/>
                <a:cs typeface="Helvetica" charset="0"/>
              </a:rPr>
              <a:t>Чемпионат мира по </a:t>
            </a:r>
            <a:r>
              <a:rPr lang="ru-RU" sz="3600" dirty="0" err="1" smtClean="0">
                <a:solidFill>
                  <a:schemeClr val="bg1"/>
                </a:solidFill>
                <a:latin typeface="Helvetica" charset="0"/>
                <a:ea typeface="Helvetica" charset="0"/>
                <a:cs typeface="Helvetica" charset="0"/>
              </a:rPr>
              <a:t>ворлдскилз</a:t>
            </a:r>
            <a:r>
              <a:rPr lang="ru-RU" sz="3600" dirty="0" smtClean="0">
                <a:solidFill>
                  <a:schemeClr val="bg1"/>
                </a:solidFill>
                <a:latin typeface="Helvetica" charset="0"/>
                <a:ea typeface="Helvetica" charset="0"/>
                <a:cs typeface="Helvetica" charset="0"/>
              </a:rPr>
              <a:t> в Казани</a:t>
            </a:r>
            <a:endParaRPr lang="ru-RU" sz="3600" dirty="0">
              <a:solidFill>
                <a:schemeClr val="bg1"/>
              </a:solidFill>
              <a:latin typeface="Helvetica" charset="0"/>
              <a:ea typeface="Helvetica" charset="0"/>
              <a:cs typeface="Helvetica" charset="0"/>
            </a:endParaRPr>
          </a:p>
        </p:txBody>
      </p:sp>
      <p:pic>
        <p:nvPicPr>
          <p:cNvPr id="1026" name="Picture 2" descr="Ð¡ÑÑÐ¾Ð¸ÑÐµÐ»ÑÑÑÐ²Ð¾ Ð£Ð¼Ð½Ð¾Ð³Ð¾ Ð³Ð¾ÑÐ¾Ð´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70" y="1672904"/>
            <a:ext cx="4915062" cy="36862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Портфель\Фотографии\Школьные фото\2019.08.20 Подготовка к ВорлдСкилз Казань\image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733" y="1129721"/>
            <a:ext cx="4063999" cy="2830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5479382"/>
            <a:ext cx="5148063" cy="954107"/>
          </a:xfrm>
          <a:prstGeom prst="rect">
            <a:avLst/>
          </a:prstGeom>
          <a:noFill/>
        </p:spPr>
        <p:txBody>
          <a:bodyPr wrap="square" rtlCol="0">
            <a:spAutoFit/>
          </a:bodyPr>
          <a:lstStyle/>
          <a:p>
            <a:r>
              <a:rPr lang="ru-RU" sz="2800" dirty="0" smtClean="0"/>
              <a:t>Подготовка проекта «Умный город» в кабинете Технологий</a:t>
            </a:r>
            <a:endParaRPr lang="ru-RU" sz="2800" dirty="0"/>
          </a:p>
        </p:txBody>
      </p:sp>
      <p:sp>
        <p:nvSpPr>
          <p:cNvPr id="6" name="TextBox 5"/>
          <p:cNvSpPr txBox="1"/>
          <p:nvPr/>
        </p:nvSpPr>
        <p:spPr>
          <a:xfrm>
            <a:off x="5369835" y="639139"/>
            <a:ext cx="3882685" cy="461665"/>
          </a:xfrm>
          <a:prstGeom prst="rect">
            <a:avLst/>
          </a:prstGeom>
          <a:noFill/>
        </p:spPr>
        <p:txBody>
          <a:bodyPr wrap="square" rtlCol="0">
            <a:spAutoFit/>
          </a:bodyPr>
          <a:lstStyle/>
          <a:p>
            <a:r>
              <a:rPr lang="ru-RU" sz="2400" dirty="0" smtClean="0"/>
              <a:t>Стенд «</a:t>
            </a:r>
            <a:r>
              <a:rPr lang="en-US" sz="2400" dirty="0" err="1" smtClean="0"/>
              <a:t>G</a:t>
            </a:r>
            <a:r>
              <a:rPr lang="en-US" sz="2400" dirty="0" err="1"/>
              <a:t>r</a:t>
            </a:r>
            <a:r>
              <a:rPr lang="en-US" sz="2400" dirty="0" err="1" smtClean="0"/>
              <a:t>eenpl</a:t>
            </a:r>
            <a:r>
              <a:rPr lang="ru-RU" sz="2400" dirty="0" smtClean="0"/>
              <a:t>» в Казани</a:t>
            </a:r>
            <a:endParaRPr lang="ru-RU" sz="2400" dirty="0"/>
          </a:p>
        </p:txBody>
      </p:sp>
      <p:pic>
        <p:nvPicPr>
          <p:cNvPr id="2050" name="Picture 2" descr="C:\Users\Игорь Царьков\Desktop\photo_2019-12-18_03-25-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0733" y="4005064"/>
            <a:ext cx="4063999" cy="270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970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06" y="0"/>
            <a:ext cx="9144000" cy="1440160"/>
          </a:xfrm>
          <a:solidFill>
            <a:schemeClr val="accent2"/>
          </a:solidFill>
        </p:spPr>
        <p:txBody>
          <a:bodyPr>
            <a:normAutofit/>
          </a:bodyPr>
          <a:lstStyle/>
          <a:p>
            <a:pPr algn="ctr"/>
            <a:r>
              <a:rPr lang="ru-RU" b="1" dirty="0">
                <a:solidFill>
                  <a:schemeClr val="bg1"/>
                </a:solidFill>
                <a:effectLst>
                  <a:outerShdw blurRad="38100" dist="38100" dir="2700000" algn="tl">
                    <a:srgbClr val="000000">
                      <a:alpha val="43137"/>
                    </a:srgbClr>
                  </a:outerShdw>
                </a:effectLst>
              </a:rPr>
              <a:t>Направления проектной </a:t>
            </a:r>
            <a:r>
              <a:rPr lang="ru-RU" b="1" dirty="0" smtClean="0">
                <a:solidFill>
                  <a:schemeClr val="bg1"/>
                </a:solidFill>
                <a:effectLst>
                  <a:outerShdw blurRad="38100" dist="38100" dir="2700000" algn="tl">
                    <a:srgbClr val="000000">
                      <a:alpha val="43137"/>
                    </a:srgbClr>
                  </a:outerShdw>
                </a:effectLst>
              </a:rPr>
              <a:t>деятельности в 2019-2020гг</a:t>
            </a:r>
            <a:endParaRPr lang="ru-RU" b="1" dirty="0">
              <a:solidFill>
                <a:schemeClr val="bg1"/>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23528" y="1988840"/>
            <a:ext cx="8820472" cy="4525963"/>
          </a:xfrm>
        </p:spPr>
        <p:txBody>
          <a:bodyPr>
            <a:normAutofit/>
          </a:bodyPr>
          <a:lstStyle/>
          <a:p>
            <a:pPr marL="0" indent="0">
              <a:buNone/>
            </a:pPr>
            <a:r>
              <a:rPr lang="ru-RU" sz="4000" dirty="0"/>
              <a:t>1</a:t>
            </a:r>
            <a:r>
              <a:rPr lang="ru-RU" sz="4000" dirty="0">
                <a:solidFill>
                  <a:srgbClr val="C00000"/>
                </a:solidFill>
              </a:rPr>
              <a:t>. Возобновляемая энергетика</a:t>
            </a:r>
          </a:p>
          <a:p>
            <a:pPr marL="0" indent="0">
              <a:buNone/>
            </a:pPr>
            <a:r>
              <a:rPr lang="ru-RU" sz="4000" dirty="0"/>
              <a:t>2. </a:t>
            </a:r>
            <a:r>
              <a:rPr lang="ru-RU" sz="4000" dirty="0">
                <a:solidFill>
                  <a:srgbClr val="00B050"/>
                </a:solidFill>
              </a:rPr>
              <a:t>Современные биотехнологии</a:t>
            </a:r>
          </a:p>
          <a:p>
            <a:pPr marL="0" indent="0">
              <a:buNone/>
            </a:pPr>
            <a:r>
              <a:rPr lang="ru-RU" sz="4000" dirty="0"/>
              <a:t>3. </a:t>
            </a:r>
            <a:r>
              <a:rPr lang="ru-RU" sz="4000" dirty="0">
                <a:solidFill>
                  <a:srgbClr val="0070C0"/>
                </a:solidFill>
              </a:rPr>
              <a:t>Освоение и использование </a:t>
            </a:r>
            <a:r>
              <a:rPr lang="ru-RU" sz="4000" dirty="0" smtClean="0">
                <a:solidFill>
                  <a:srgbClr val="0070C0"/>
                </a:solidFill>
              </a:rPr>
              <a:t>космоса</a:t>
            </a:r>
          </a:p>
          <a:p>
            <a:pPr marL="0" indent="0">
              <a:buNone/>
            </a:pPr>
            <a:r>
              <a:rPr lang="ru-RU" sz="4000" dirty="0" smtClean="0"/>
              <a:t>4. </a:t>
            </a:r>
            <a:r>
              <a:rPr lang="en-US" sz="4000" dirty="0" smtClean="0">
                <a:solidFill>
                  <a:srgbClr val="7030A0"/>
                </a:solidFill>
              </a:rPr>
              <a:t>IT </a:t>
            </a:r>
            <a:r>
              <a:rPr lang="ru-RU" sz="4000" dirty="0" smtClean="0">
                <a:solidFill>
                  <a:srgbClr val="7030A0"/>
                </a:solidFill>
              </a:rPr>
              <a:t>технологии и интернет вещей</a:t>
            </a:r>
          </a:p>
          <a:p>
            <a:pPr marL="0" indent="0">
              <a:buNone/>
            </a:pPr>
            <a:r>
              <a:rPr lang="ru-RU" sz="4000" dirty="0" smtClean="0">
                <a:solidFill>
                  <a:srgbClr val="7030A0"/>
                </a:solidFill>
              </a:rPr>
              <a:t>5. </a:t>
            </a:r>
            <a:r>
              <a:rPr lang="ru-RU" sz="4000" dirty="0" smtClean="0">
                <a:solidFill>
                  <a:srgbClr val="00B0F0"/>
                </a:solidFill>
              </a:rPr>
              <a:t>Авторские  проекты</a:t>
            </a:r>
            <a:endParaRPr lang="ru-RU" sz="4000" dirty="0">
              <a:solidFill>
                <a:srgbClr val="00B0F0"/>
              </a:solidFill>
            </a:endParaRPr>
          </a:p>
        </p:txBody>
      </p:sp>
    </p:spTree>
    <p:extLst>
      <p:ext uri="{BB962C8B-B14F-4D97-AF65-F5344CB8AC3E}">
        <p14:creationId xmlns:p14="http://schemas.microsoft.com/office/powerpoint/2010/main" val="1088288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Портфель\Портфель\Фотографии\Школьные фото\2020.01.18 Слет школьных научных обществ\Спектакль высоцкий.jpeg"/>
          <p:cNvPicPr>
            <a:picLocks noChangeAspect="1" noChangeArrowheads="1"/>
          </p:cNvPicPr>
          <p:nvPr/>
        </p:nvPicPr>
        <p:blipFill rotWithShape="1">
          <a:blip r:embed="rId3">
            <a:extLst>
              <a:ext uri="{28A0092B-C50C-407E-A947-70E740481C1C}">
                <a14:useLocalDpi xmlns:a14="http://schemas.microsoft.com/office/drawing/2010/main" val="0"/>
              </a:ext>
            </a:extLst>
          </a:blip>
          <a:srcRect r="6118"/>
          <a:stretch/>
        </p:blipFill>
        <p:spPr bwMode="auto">
          <a:xfrm>
            <a:off x="2" y="764704"/>
            <a:ext cx="5167422" cy="4128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0"/>
            <a:ext cx="9144000" cy="646331"/>
          </a:xfrm>
          <a:prstGeom prst="rect">
            <a:avLst/>
          </a:prstGeom>
          <a:solidFill>
            <a:schemeClr val="accent2"/>
          </a:solidFill>
        </p:spPr>
        <p:txBody>
          <a:bodyPr wrap="square" rtlCol="0">
            <a:spAutoFit/>
          </a:bodyPr>
          <a:lstStyle/>
          <a:p>
            <a:pPr algn="ctr"/>
            <a:r>
              <a:rPr lang="ru-RU" sz="3600" dirty="0" smtClean="0">
                <a:solidFill>
                  <a:schemeClr val="bg1"/>
                </a:solidFill>
                <a:latin typeface="Helvetica" charset="0"/>
                <a:ea typeface="Helvetica" charset="0"/>
                <a:cs typeface="Helvetica" charset="0"/>
              </a:rPr>
              <a:t>Спектакль Владимир Высоцкий</a:t>
            </a:r>
            <a:endParaRPr lang="ru-RU" sz="3600" dirty="0">
              <a:solidFill>
                <a:schemeClr val="bg1"/>
              </a:solidFill>
              <a:latin typeface="Helvetica" charset="0"/>
              <a:ea typeface="Helvetica" charset="0"/>
              <a:cs typeface="Helvetica" charset="0"/>
            </a:endParaRP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0468" y="3926196"/>
            <a:ext cx="3838723" cy="287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2451" y="5157192"/>
            <a:ext cx="5040560" cy="1569660"/>
          </a:xfrm>
          <a:prstGeom prst="rect">
            <a:avLst/>
          </a:prstGeom>
          <a:noFill/>
        </p:spPr>
        <p:txBody>
          <a:bodyPr wrap="square" rtlCol="0">
            <a:spAutoFit/>
          </a:bodyPr>
          <a:lstStyle/>
          <a:p>
            <a:r>
              <a:rPr lang="ru-RU" sz="2400" dirty="0" smtClean="0"/>
              <a:t>Автор пьесы: Ученица 11 класса Мария Назарова</a:t>
            </a:r>
          </a:p>
          <a:p>
            <a:r>
              <a:rPr lang="ru-RU" sz="2400" dirty="0" smtClean="0"/>
              <a:t>Режиссеры постановщики:</a:t>
            </a:r>
          </a:p>
          <a:p>
            <a:r>
              <a:rPr lang="ru-RU" sz="2400" dirty="0" smtClean="0"/>
              <a:t>Мария и Павел </a:t>
            </a:r>
            <a:r>
              <a:rPr lang="ru-RU" sz="2400" dirty="0" err="1" smtClean="0"/>
              <a:t>Майковы</a:t>
            </a:r>
            <a:endParaRPr lang="ru-RU" sz="2400" dirty="0"/>
          </a:p>
        </p:txBody>
      </p:sp>
      <p:pic>
        <p:nvPicPr>
          <p:cNvPr id="5125" name="Picture 5" descr="D:\Портфель\Портфель\Фотографии\Школьные фото\2019.12.27 Ретиция спектакля с Майковым\IMG_192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61" t="11723" r="10540" b="10369"/>
          <a:stretch/>
        </p:blipFill>
        <p:spPr bwMode="auto">
          <a:xfrm>
            <a:off x="5270468" y="764704"/>
            <a:ext cx="3873533"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68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18" y="1196753"/>
            <a:ext cx="9144000" cy="4525963"/>
          </a:xfrm>
        </p:spPr>
        <p:txBody>
          <a:bodyPr>
            <a:normAutofit/>
          </a:bodyPr>
          <a:lstStyle/>
          <a:p>
            <a:pPr marL="0" indent="0" algn="ctr">
              <a:buNone/>
            </a:pPr>
            <a:r>
              <a:rPr lang="ru-RU" sz="6600" b="1" dirty="0">
                <a:solidFill>
                  <a:schemeClr val="accent2"/>
                </a:solidFill>
                <a:effectLst>
                  <a:outerShdw blurRad="38100" dist="38100" dir="2700000" algn="tl">
                    <a:srgbClr val="000000">
                      <a:alpha val="43137"/>
                    </a:srgbClr>
                  </a:outerShdw>
                </a:effectLst>
              </a:rPr>
              <a:t>Новые разработки </a:t>
            </a:r>
          </a:p>
          <a:p>
            <a:pPr marL="0" indent="0" algn="ctr">
              <a:buNone/>
            </a:pPr>
            <a:r>
              <a:rPr lang="ru-RU" sz="4300" b="1" dirty="0" smtClean="0">
                <a:solidFill>
                  <a:schemeClr val="accent2"/>
                </a:solidFill>
                <a:effectLst>
                  <a:outerShdw blurRad="38100" dist="38100" dir="2700000" algn="tl">
                    <a:srgbClr val="000000">
                      <a:alpha val="43137"/>
                    </a:srgbClr>
                  </a:outerShdw>
                </a:effectLst>
              </a:rPr>
              <a:t>Центра научного творчества</a:t>
            </a:r>
            <a:endParaRPr lang="ru-RU" sz="4300" b="1" dirty="0">
              <a:solidFill>
                <a:schemeClr val="accent2"/>
              </a:solidFill>
              <a:effectLst>
                <a:outerShdw blurRad="38100" dist="38100" dir="2700000" algn="tl">
                  <a:srgbClr val="000000">
                    <a:alpha val="43137"/>
                  </a:srgbClr>
                </a:outerShdw>
              </a:effectLst>
            </a:endParaRPr>
          </a:p>
          <a:p>
            <a:pPr marL="0" indent="0" algn="ctr">
              <a:buNone/>
            </a:pPr>
            <a:r>
              <a:rPr lang="ru-RU" sz="7200" b="1" dirty="0">
                <a:solidFill>
                  <a:schemeClr val="accent2"/>
                </a:solidFill>
                <a:effectLst>
                  <a:outerShdw blurRad="38100" dist="38100" dir="2700000" algn="tl">
                    <a:srgbClr val="000000">
                      <a:alpha val="43137"/>
                    </a:srgbClr>
                  </a:outerShdw>
                </a:effectLst>
              </a:rPr>
              <a:t>«Поиск</a:t>
            </a:r>
            <a:r>
              <a:rPr lang="ru-RU" sz="7200" b="1" dirty="0" smtClean="0">
                <a:solidFill>
                  <a:schemeClr val="accent2"/>
                </a:solidFill>
                <a:effectLst>
                  <a:outerShdw blurRad="38100" dist="38100" dir="2700000" algn="tl">
                    <a:srgbClr val="000000">
                      <a:alpha val="43137"/>
                    </a:srgbClr>
                  </a:outerShdw>
                </a:effectLst>
              </a:rPr>
              <a:t>»</a:t>
            </a:r>
            <a:endParaRPr lang="ru-RU" sz="7200" b="1"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28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3"/>
          <a:stretch>
            <a:fillRect/>
          </a:stretch>
        </p:blipFill>
        <p:spPr>
          <a:xfrm>
            <a:off x="725341" y="3662417"/>
            <a:ext cx="8032096" cy="2360017"/>
          </a:xfrm>
          <a:prstGeom prst="rect">
            <a:avLst/>
          </a:prstGeom>
        </p:spPr>
      </p:pic>
      <p:sp>
        <p:nvSpPr>
          <p:cNvPr id="161" name="Shape 161"/>
          <p:cNvSpPr/>
          <p:nvPr/>
        </p:nvSpPr>
        <p:spPr>
          <a:xfrm>
            <a:off x="1458240" y="116633"/>
            <a:ext cx="6236749" cy="1444155"/>
          </a:xfrm>
          <a:prstGeom prst="rect">
            <a:avLst/>
          </a:prstGeom>
          <a:ln w="12700">
            <a:miter lim="400000"/>
          </a:ln>
          <a:extLst>
            <a:ext uri="{C572A759-6A51-4108-AA02-DFA0A04FC94B}">
              <ma14:wrappingTextBoxFlag xmlns:ma14="http://schemas.microsoft.com/office/mac/drawingml/2011/main" xmlns="" val="1"/>
            </a:ext>
          </a:extLst>
        </p:spPr>
        <p:txBody>
          <a:bodyPr lIns="35712" tIns="35712" rIns="35712" bIns="35712">
            <a:noAutofit/>
          </a:bodyPr>
          <a:lstStyle>
            <a:lvl1pPr>
              <a:lnSpc>
                <a:spcPct val="80000"/>
              </a:lnSpc>
              <a:defRPr sz="4600" b="1" i="0" cap="all" spc="367">
                <a:solidFill>
                  <a:srgbClr val="000000"/>
                </a:solidFill>
                <a:effectLst>
                  <a:outerShdw blurRad="25400" dist="25400" dir="5520000" rotWithShape="0">
                    <a:srgbClr val="FFFFFF">
                      <a:alpha val="72000"/>
                    </a:srgbClr>
                  </a:outerShdw>
                </a:effectLst>
                <a:latin typeface="Arial"/>
                <a:ea typeface="Arial"/>
                <a:cs typeface="Arial"/>
                <a:sym typeface="Arial"/>
              </a:defRPr>
            </a:lvl1pPr>
          </a:lstStyle>
          <a:p>
            <a:pPr algn="ctr">
              <a:lnSpc>
                <a:spcPct val="100000"/>
              </a:lnSpc>
            </a:pPr>
            <a:r>
              <a:rPr lang="ru-RU" sz="2800" dirty="0" smtClean="0">
                <a:solidFill>
                  <a:schemeClr val="tx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Школьный биоэнергетический комплекс</a:t>
            </a:r>
            <a:endParaRPr sz="2800" dirty="0">
              <a:solidFill>
                <a:schemeClr val="tx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2" name="TextBox 1"/>
          <p:cNvSpPr txBox="1"/>
          <p:nvPr/>
        </p:nvSpPr>
        <p:spPr>
          <a:xfrm>
            <a:off x="848587" y="3662426"/>
            <a:ext cx="7763575" cy="2226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2" tIns="35712" rIns="35712" bIns="35712" numCol="1" spcCol="26785" rtlCol="0" anchor="ctr">
            <a:spAutoFit/>
          </a:bodyPr>
          <a:lstStyle/>
          <a:p>
            <a:pPr algn="just" defTabSz="410697" hangingPunct="0"/>
            <a:r>
              <a:rPr lang="ru-RU" sz="2000" dirty="0">
                <a:solidFill>
                  <a:srgbClr val="000000"/>
                </a:solidFill>
                <a:effectLst>
                  <a:outerShdw blurRad="25400" dist="25400" dir="5520000" rotWithShape="0">
                    <a:srgbClr val="FFFFFF">
                      <a:alpha val="71999"/>
                    </a:srgbClr>
                  </a:outerShdw>
                </a:effectLst>
                <a:latin typeface="Helvetica" charset="0"/>
                <a:ea typeface="Helvetica" charset="0"/>
                <a:cs typeface="Helvetica" charset="0"/>
                <a:sym typeface="Avenir Next Medium"/>
              </a:rPr>
              <a:t>«Формирование и реализация приоритетных инновационных и инвестиционных проектов в биотехнологии; широкомасштабное развертывание </a:t>
            </a:r>
            <a:r>
              <a:rPr lang="ru-RU" sz="2000" dirty="0" err="1">
                <a:solidFill>
                  <a:srgbClr val="000000"/>
                </a:solidFill>
                <a:effectLst>
                  <a:outerShdw blurRad="25400" dist="25400" dir="5520000" rotWithShape="0">
                    <a:srgbClr val="FFFFFF">
                      <a:alpha val="71999"/>
                    </a:srgbClr>
                  </a:outerShdw>
                </a:effectLst>
                <a:latin typeface="Helvetica" charset="0"/>
                <a:ea typeface="Helvetica" charset="0"/>
                <a:cs typeface="Helvetica" charset="0"/>
                <a:sym typeface="Avenir Next Medium"/>
              </a:rPr>
              <a:t>биоиндустрии</a:t>
            </a:r>
            <a:r>
              <a:rPr lang="ru-RU" sz="2000" dirty="0">
                <a:solidFill>
                  <a:srgbClr val="000000"/>
                </a:solidFill>
                <a:effectLst>
                  <a:outerShdw blurRad="25400" dist="25400" dir="5520000" rotWithShape="0">
                    <a:srgbClr val="FFFFFF">
                      <a:alpha val="71999"/>
                    </a:srgbClr>
                  </a:outerShdw>
                </a:effectLst>
                <a:latin typeface="Helvetica" charset="0"/>
                <a:ea typeface="Helvetica" charset="0"/>
                <a:cs typeface="Helvetica" charset="0"/>
                <a:sym typeface="Avenir Next Medium"/>
              </a:rPr>
              <a:t> в регионах России по всем секторам биотехнологии; поддержка развития науки о жизни и физико-химической биологии; создание современных образовательных программ и системы подготовки кадров в области биотехнологии;» </a:t>
            </a:r>
          </a:p>
        </p:txBody>
      </p:sp>
      <p:sp>
        <p:nvSpPr>
          <p:cNvPr id="13" name="TextBox 12"/>
          <p:cNvSpPr txBox="1"/>
          <p:nvPr/>
        </p:nvSpPr>
        <p:spPr>
          <a:xfrm>
            <a:off x="2113088" y="6070266"/>
            <a:ext cx="6499066" cy="4414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2" tIns="35712" rIns="35712" bIns="35712" numCol="1" spcCol="26785" rtlCol="0" anchor="ctr">
            <a:spAutoFit/>
          </a:bodyPr>
          <a:lstStyle/>
          <a:p>
            <a:pPr algn="r" defTabSz="410697" hangingPunct="0"/>
            <a:r>
              <a:rPr lang="ru-RU" sz="1200" dirty="0">
                <a:solidFill>
                  <a:srgbClr val="000000"/>
                </a:solidFill>
                <a:latin typeface="Helvetica Light"/>
                <a:ea typeface="Helvetica Light"/>
                <a:cs typeface="Helvetica Light"/>
                <a:sym typeface="Helvetica Light"/>
              </a:rPr>
              <a:t>Комплексная программа развития биотехнологий в Российской Федерации на период до 2020 года (утв. Правительством РФ от 24 апреля 2012 г.</a:t>
            </a:r>
          </a:p>
        </p:txBody>
      </p:sp>
      <p:sp>
        <p:nvSpPr>
          <p:cNvPr id="6" name="Прямоугольник 5"/>
          <p:cNvSpPr/>
          <p:nvPr/>
        </p:nvSpPr>
        <p:spPr>
          <a:xfrm>
            <a:off x="252257" y="1736100"/>
            <a:ext cx="8607973" cy="1200314"/>
          </a:xfrm>
          <a:prstGeom prst="rect">
            <a:avLst/>
          </a:prstGeom>
        </p:spPr>
        <p:txBody>
          <a:bodyPr wrap="square" lIns="91428" tIns="45713" rIns="91428" bIns="45713">
            <a:spAutoFit/>
          </a:bodyPr>
          <a:lstStyle/>
          <a:p>
            <a:r>
              <a:rPr lang="ru-RU" sz="2400" b="1" dirty="0"/>
              <a:t>Проектирование, разработка и  создание автоматизированной оранжереи </a:t>
            </a:r>
            <a:r>
              <a:rPr lang="ru-RU" sz="2400" b="1" dirty="0" smtClean="0"/>
              <a:t>на возобновляемых источниках энергии для </a:t>
            </a:r>
            <a:r>
              <a:rPr lang="ru-RU" sz="2400" b="1" dirty="0"/>
              <a:t>исследований в области биоинженерии и </a:t>
            </a:r>
            <a:r>
              <a:rPr lang="ru-RU" sz="2400" b="1" dirty="0" err="1"/>
              <a:t>биоинформатики</a:t>
            </a:r>
            <a:endParaRPr lang="ru-RU" sz="2400" b="1" dirty="0"/>
          </a:p>
        </p:txBody>
      </p:sp>
      <p:pic>
        <p:nvPicPr>
          <p:cNvPr id="10247" name="Picture 7" descr="https://im0-tub-ru.yandex.net/i?id=1c6400ea6e140a177d347856e20f3fd9&amp;n=33&amp;h=215&amp;w=215"/>
          <p:cNvPicPr>
            <a:picLocks noChangeAspect="1" noChangeArrowheads="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backgroundRemoval t="465" b="100000" l="0" r="100000"/>
                    </a14:imgEffect>
                  </a14:imgLayer>
                </a14:imgProps>
              </a:ext>
              <a:ext uri="{28A0092B-C50C-407E-A947-70E740481C1C}">
                <a14:useLocalDpi xmlns:a14="http://schemas.microsoft.com/office/drawing/2010/main" val="0"/>
              </a:ext>
            </a:extLst>
          </a:blip>
          <a:srcRect/>
          <a:stretch>
            <a:fillRect/>
          </a:stretch>
        </p:blipFill>
        <p:spPr bwMode="auto">
          <a:xfrm>
            <a:off x="2" y="-6342"/>
            <a:ext cx="1503723" cy="1503724"/>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https://im3-tub-ru.yandex.net/i?id=449aba2f20d19e29f7815087abbc3647&amp;n=33&amp;h=215&amp;w=215"/>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backgroundRemoval t="0" b="100000" l="0" r="99535"/>
                    </a14:imgEffect>
                    <a14:imgEffect>
                      <a14:colorTemperature colorTemp="88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94989" y="9877"/>
            <a:ext cx="1487505" cy="1487507"/>
          </a:xfrm>
          <a:prstGeom prst="rect">
            <a:avLst/>
          </a:prstGeom>
          <a:blipFill dpi="0" rotWithShape="1">
            <a:blip r:embed="rId8">
              <a:alphaModFix amt="0"/>
              <a:biLevel thresh="75000"/>
            </a:blip>
            <a:srcRect/>
            <a:tile tx="0" ty="0" sx="100000" sy="100000" flip="none" algn="tl"/>
          </a:blipFill>
          <a:extLst/>
        </p:spPr>
      </p:pic>
    </p:spTree>
    <p:extLst>
      <p:ext uri="{BB962C8B-B14F-4D97-AF65-F5344CB8AC3E}">
        <p14:creationId xmlns:p14="http://schemas.microsoft.com/office/powerpoint/2010/main" val="2535677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645"/>
          <a:stretch/>
        </p:blipFill>
        <p:spPr bwMode="auto">
          <a:xfrm>
            <a:off x="4427893" y="778516"/>
            <a:ext cx="4552798" cy="301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D:\Портфель\Фотографии\Школьные фото\2017.05.05 Строительство оранжереи\Бригада инженерного класса.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829"/>
          <a:stretch/>
        </p:blipFill>
        <p:spPr bwMode="auto">
          <a:xfrm>
            <a:off x="4599002" y="3690887"/>
            <a:ext cx="4581510" cy="3167119"/>
          </a:xfrm>
          <a:prstGeom prst="rect">
            <a:avLst/>
          </a:prstGeom>
          <a:noFill/>
          <a:extLst>
            <a:ext uri="{909E8E84-426E-40DD-AFC4-6F175D3DCCD1}">
              <a14:hiddenFill xmlns:a14="http://schemas.microsoft.com/office/drawing/2010/main">
                <a:solidFill>
                  <a:srgbClr val="FFFFFF"/>
                </a:solidFill>
              </a14:hiddenFill>
            </a:ext>
          </a:extLst>
        </p:spPr>
      </p:pic>
      <p:sp>
        <p:nvSpPr>
          <p:cNvPr id="8" name="Shape 155"/>
          <p:cNvSpPr/>
          <p:nvPr/>
        </p:nvSpPr>
        <p:spPr>
          <a:xfrm>
            <a:off x="11445" y="0"/>
            <a:ext cx="9132565" cy="1141597"/>
          </a:xfrm>
          <a:prstGeom prst="rect">
            <a:avLst/>
          </a:prstGeom>
          <a:solidFill>
            <a:schemeClr val="accent2"/>
          </a:solidFill>
          <a:ln w="12700">
            <a:miter lim="400000"/>
          </a:ln>
        </p:spPr>
        <p:txBody>
          <a:bodyPr lIns="50800" tIns="50800" rIns="50800" bIns="50800" anchor="ctr"/>
          <a:lstStyle/>
          <a:p>
            <a:pPr marL="0" marR="0" lvl="0" indent="0" algn="ctr" defTabSz="584200" eaLnBrk="1" fontAlgn="auto" latinLnBrk="0" hangingPunct="0">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9" name="TextBox 8"/>
          <p:cNvSpPr txBox="1"/>
          <p:nvPr/>
        </p:nvSpPr>
        <p:spPr>
          <a:xfrm>
            <a:off x="227588" y="270979"/>
            <a:ext cx="8807709" cy="584775"/>
          </a:xfrm>
          <a:prstGeom prst="rect">
            <a:avLst/>
          </a:prstGeom>
          <a:noFill/>
        </p:spPr>
        <p:txBody>
          <a:bodyPr wrap="square" rtlCol="0">
            <a:spAutoFit/>
          </a:bodyPr>
          <a:lstStyle/>
          <a:p>
            <a:pPr algn="ctr"/>
            <a:r>
              <a:rPr lang="ru-RU" sz="3200" b="1" dirty="0" smtClean="0">
                <a:solidFill>
                  <a:schemeClr val="bg1"/>
                </a:solidFill>
                <a:latin typeface="Helvetica" charset="0"/>
                <a:ea typeface="Helvetica" charset="0"/>
                <a:cs typeface="Helvetica" charset="0"/>
              </a:rPr>
              <a:t>Инженерный класс строит оранжерею</a:t>
            </a:r>
            <a:endParaRPr lang="ru-RU" sz="3200" b="1" dirty="0">
              <a:solidFill>
                <a:schemeClr val="bg1"/>
              </a:solidFill>
              <a:latin typeface="Helvetica" charset="0"/>
              <a:ea typeface="Helvetica" charset="0"/>
              <a:cs typeface="Helvetica" charset="0"/>
            </a:endParaRPr>
          </a:p>
        </p:txBody>
      </p:sp>
      <p:sp>
        <p:nvSpPr>
          <p:cNvPr id="4" name="Прямоугольник 3"/>
          <p:cNvSpPr/>
          <p:nvPr/>
        </p:nvSpPr>
        <p:spPr>
          <a:xfrm>
            <a:off x="4427893" y="1141603"/>
            <a:ext cx="272342" cy="5729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rot="5400000">
            <a:off x="4425888" y="-889378"/>
            <a:ext cx="257988" cy="9182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588" y="1141603"/>
            <a:ext cx="4286216" cy="571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466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66" y="-32657"/>
            <a:ext cx="9144000" cy="1267192"/>
          </a:xfrm>
          <a:solidFill>
            <a:schemeClr val="accent2"/>
          </a:solidFill>
        </p:spPr>
        <p:txBody>
          <a:bodyPr>
            <a:normAutofit/>
          </a:bodyPr>
          <a:lstStyle/>
          <a:p>
            <a:r>
              <a:rPr lang="ru-RU" sz="2800" b="1" dirty="0" smtClean="0">
                <a:solidFill>
                  <a:schemeClr val="bg1"/>
                </a:solidFill>
                <a:latin typeface="Helvetica" charset="0"/>
                <a:ea typeface="Helvetica" charset="0"/>
                <a:cs typeface="Helvetica" charset="0"/>
              </a:rPr>
              <a:t>Пять возобновляемых источников энергии</a:t>
            </a:r>
            <a:r>
              <a:rPr lang="ru-RU" sz="2800" b="1" dirty="0">
                <a:solidFill>
                  <a:schemeClr val="bg1"/>
                </a:solidFill>
                <a:latin typeface="Helvetica" charset="0"/>
                <a:ea typeface="Helvetica" charset="0"/>
                <a:cs typeface="Helvetica" charset="0"/>
              </a:rPr>
              <a:t/>
            </a:r>
            <a:br>
              <a:rPr lang="ru-RU" sz="2800" b="1" dirty="0">
                <a:solidFill>
                  <a:schemeClr val="bg1"/>
                </a:solidFill>
                <a:latin typeface="Helvetica" charset="0"/>
                <a:ea typeface="Helvetica" charset="0"/>
                <a:cs typeface="Helvetica" charset="0"/>
              </a:rPr>
            </a:br>
            <a:r>
              <a:rPr lang="ru-RU" sz="2800" b="1" dirty="0" smtClean="0">
                <a:solidFill>
                  <a:schemeClr val="bg1"/>
                </a:solidFill>
                <a:latin typeface="Helvetica" charset="0"/>
                <a:ea typeface="Helvetica" charset="0"/>
                <a:cs typeface="Helvetica" charset="0"/>
              </a:rPr>
              <a:t>школьного биоэнергетического комплекса</a:t>
            </a:r>
            <a:endParaRPr lang="ru-RU" sz="2800" b="1" dirty="0">
              <a:solidFill>
                <a:schemeClr val="bg1"/>
              </a:solidFill>
              <a:latin typeface="Helvetica" charset="0"/>
              <a:ea typeface="Helvetica" charset="0"/>
              <a:cs typeface="Helvetica" charset="0"/>
            </a:endParaRPr>
          </a:p>
        </p:txBody>
      </p:sp>
      <p:sp>
        <p:nvSpPr>
          <p:cNvPr id="3" name="Объект 2"/>
          <p:cNvSpPr>
            <a:spLocks noGrp="1"/>
          </p:cNvSpPr>
          <p:nvPr>
            <p:ph idx="1"/>
          </p:nvPr>
        </p:nvSpPr>
        <p:spPr>
          <a:xfrm>
            <a:off x="1578" y="1412776"/>
            <a:ext cx="8962910" cy="2692896"/>
          </a:xfrm>
        </p:spPr>
        <p:txBody>
          <a:bodyPr>
            <a:normAutofit/>
          </a:bodyPr>
          <a:lstStyle/>
          <a:p>
            <a:pPr marL="0" indent="0">
              <a:spcBef>
                <a:spcPts val="0"/>
              </a:spcBef>
              <a:buNone/>
            </a:pPr>
            <a:r>
              <a:rPr lang="ru-RU" sz="2800" dirty="0" smtClean="0"/>
              <a:t>1. Солнечная </a:t>
            </a:r>
            <a:r>
              <a:rPr lang="ru-RU" sz="2800" dirty="0"/>
              <a:t>электростанция </a:t>
            </a:r>
            <a:r>
              <a:rPr lang="ru-RU" sz="2800" dirty="0" smtClean="0"/>
              <a:t>4. </a:t>
            </a:r>
            <a:r>
              <a:rPr lang="ru-RU" sz="2800" dirty="0"/>
              <a:t>Тепловой насос Кельвина</a:t>
            </a:r>
          </a:p>
          <a:p>
            <a:pPr marL="0" indent="0">
              <a:spcBef>
                <a:spcPts val="0"/>
              </a:spcBef>
              <a:buNone/>
            </a:pPr>
            <a:r>
              <a:rPr lang="ru-RU" sz="2800" dirty="0" smtClean="0"/>
              <a:t>2. Ветрогенератор		5</a:t>
            </a:r>
            <a:r>
              <a:rPr lang="ru-RU" sz="2800" dirty="0"/>
              <a:t>. </a:t>
            </a:r>
            <a:r>
              <a:rPr lang="ru-RU" sz="2800" dirty="0" err="1" smtClean="0"/>
              <a:t>Гелиоколлектор</a:t>
            </a:r>
            <a:r>
              <a:rPr lang="ru-RU" sz="2800" dirty="0" smtClean="0"/>
              <a:t>               3. </a:t>
            </a:r>
            <a:r>
              <a:rPr lang="ru-RU" sz="2800" dirty="0" err="1" smtClean="0"/>
              <a:t>Биогенератор</a:t>
            </a:r>
            <a:r>
              <a:rPr lang="ru-RU" sz="2800" dirty="0" smtClean="0"/>
              <a:t>			</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097" b="22931"/>
          <a:stretch/>
        </p:blipFill>
        <p:spPr bwMode="auto">
          <a:xfrm>
            <a:off x="0" y="2780928"/>
            <a:ext cx="9064356"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673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123395"/>
            <a:ext cx="6172200" cy="1143000"/>
          </a:xfrm>
        </p:spPr>
        <p:txBody>
          <a:bodyPr>
            <a:normAutofit fontScale="90000"/>
          </a:bodyPr>
          <a:lstStyle/>
          <a:p>
            <a:r>
              <a:rPr lang="ru-RU" dirty="0"/>
              <a:t>Солнечная электростанция</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59" b="23605"/>
          <a:stretch/>
        </p:blipFill>
        <p:spPr bwMode="auto">
          <a:xfrm>
            <a:off x="107504" y="908720"/>
            <a:ext cx="8892480" cy="349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Портфель\Фотографии\Школьные фото\2017.10.30 Солнечные батареи перестоились на зиму\Roof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542"/>
          <a:stretch/>
        </p:blipFill>
        <p:spPr bwMode="auto">
          <a:xfrm>
            <a:off x="5148064" y="4027918"/>
            <a:ext cx="3203848" cy="2759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r="1786" b="45878"/>
          <a:stretch/>
        </p:blipFill>
        <p:spPr bwMode="auto">
          <a:xfrm>
            <a:off x="971600" y="4031278"/>
            <a:ext cx="3357511" cy="282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91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34" y="0"/>
            <a:ext cx="9163034" cy="1143000"/>
          </a:xfrm>
        </p:spPr>
        <p:txBody>
          <a:bodyPr>
            <a:noAutofit/>
          </a:bodyPr>
          <a:lstStyle/>
          <a:p>
            <a:r>
              <a:rPr lang="ru-RU" sz="3600" dirty="0" err="1" smtClean="0"/>
              <a:t>Ветроэлектростанции</a:t>
            </a:r>
            <a:r>
              <a:rPr lang="ru-RU" sz="3600" dirty="0" smtClean="0"/>
              <a:t> </a:t>
            </a:r>
            <a:br>
              <a:rPr lang="ru-RU" sz="3600" dirty="0" smtClean="0"/>
            </a:br>
            <a:endParaRPr lang="ru-RU" sz="3600" dirty="0"/>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7102"/>
          <a:stretch/>
        </p:blipFill>
        <p:spPr bwMode="auto">
          <a:xfrm>
            <a:off x="4744808" y="592781"/>
            <a:ext cx="4399192"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D:\Портфель\Фотографии\Школьные фото\2019.08.22 Монтаж нового ветрогенератора\IMG_175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2" t="-561" r="36251" b="14654"/>
          <a:stretch/>
        </p:blipFill>
        <p:spPr bwMode="auto">
          <a:xfrm>
            <a:off x="37779" y="515677"/>
            <a:ext cx="2980184" cy="3173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00" r="15349" b="13687"/>
          <a:stretch/>
        </p:blipFill>
        <p:spPr bwMode="auto">
          <a:xfrm>
            <a:off x="1979712" y="2974454"/>
            <a:ext cx="2535074" cy="385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62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Скругленный прямоугольник 15"/>
          <p:cNvSpPr/>
          <p:nvPr/>
        </p:nvSpPr>
        <p:spPr>
          <a:xfrm>
            <a:off x="935596" y="4261708"/>
            <a:ext cx="7128792" cy="576064"/>
          </a:xfrm>
          <a:prstGeom prst="roundRect">
            <a:avLst/>
          </a:prstGeom>
          <a:solidFill>
            <a:schemeClr val="accent1">
              <a:lumMod val="60000"/>
              <a:lumOff val="40000"/>
            </a:schemeClr>
          </a:solidFill>
          <a:scene3d>
            <a:camera prst="orthographicFront"/>
            <a:lightRig rig="threePt" dir="t"/>
          </a:scene3d>
          <a:sp3d>
            <a:bevelT w="165100" prst="coolSlant"/>
            <a:bevelB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Скругленный прямоугольник 23"/>
          <p:cNvSpPr/>
          <p:nvPr/>
        </p:nvSpPr>
        <p:spPr>
          <a:xfrm>
            <a:off x="4555846" y="5351040"/>
            <a:ext cx="2082615" cy="1186264"/>
          </a:xfrm>
          <a:prstGeom prst="roundRect">
            <a:avLst/>
          </a:prstGeom>
          <a:solidFill>
            <a:schemeClr val="accent3">
              <a:lumMod val="20000"/>
              <a:lumOff val="8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Скругленный прямоугольник 22"/>
          <p:cNvSpPr/>
          <p:nvPr/>
        </p:nvSpPr>
        <p:spPr>
          <a:xfrm>
            <a:off x="2225480" y="5351040"/>
            <a:ext cx="2191859" cy="1186264"/>
          </a:xfrm>
          <a:prstGeom prst="roundRect">
            <a:avLst/>
          </a:prstGeom>
          <a:solidFill>
            <a:schemeClr val="accent3">
              <a:lumMod val="20000"/>
              <a:lumOff val="8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Скругленный прямоугольник 21"/>
          <p:cNvSpPr/>
          <p:nvPr/>
        </p:nvSpPr>
        <p:spPr>
          <a:xfrm>
            <a:off x="167161" y="5351040"/>
            <a:ext cx="1956566" cy="1186264"/>
          </a:xfrm>
          <a:prstGeom prst="roundRect">
            <a:avLst/>
          </a:prstGeom>
          <a:solidFill>
            <a:schemeClr val="accent3">
              <a:lumMod val="20000"/>
              <a:lumOff val="8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29" name="Группа 28"/>
          <p:cNvGrpSpPr/>
          <p:nvPr/>
        </p:nvGrpSpPr>
        <p:grpSpPr>
          <a:xfrm>
            <a:off x="0" y="1062035"/>
            <a:ext cx="9036496" cy="2654997"/>
            <a:chOff x="323528" y="188640"/>
            <a:chExt cx="6912768" cy="3451497"/>
          </a:xfrm>
        </p:grpSpPr>
        <p:sp>
          <p:nvSpPr>
            <p:cNvPr id="4" name="Овал 3">
              <a:hlinkClick r:id="" action="ppaction://hlinkshowjump?jump=lastslide"/>
            </p:cNvPr>
            <p:cNvSpPr/>
            <p:nvPr/>
          </p:nvSpPr>
          <p:spPr>
            <a:xfrm>
              <a:off x="323528" y="188640"/>
              <a:ext cx="6912768" cy="345149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nvGrpSpPr>
            <p:cNvPr id="10" name="Группа 9"/>
            <p:cNvGrpSpPr/>
            <p:nvPr/>
          </p:nvGrpSpPr>
          <p:grpSpPr>
            <a:xfrm>
              <a:off x="675333" y="1181997"/>
              <a:ext cx="2588404" cy="1013715"/>
              <a:chOff x="675333" y="1181997"/>
              <a:chExt cx="2588404" cy="1013715"/>
            </a:xfrm>
          </p:grpSpPr>
          <p:sp>
            <p:nvSpPr>
              <p:cNvPr id="11" name="Скругленный прямоугольник 10"/>
              <p:cNvSpPr/>
              <p:nvPr/>
            </p:nvSpPr>
            <p:spPr>
              <a:xfrm>
                <a:off x="736276" y="1195151"/>
                <a:ext cx="2423735" cy="1000561"/>
              </a:xfrm>
              <a:prstGeom prst="roundRect">
                <a:avLst/>
              </a:prstGeom>
              <a:solidFill>
                <a:schemeClr val="accent1">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TextBox 5"/>
              <p:cNvSpPr txBox="1"/>
              <p:nvPr/>
            </p:nvSpPr>
            <p:spPr>
              <a:xfrm>
                <a:off x="675333" y="1181997"/>
                <a:ext cx="2588404" cy="760207"/>
              </a:xfrm>
              <a:prstGeom prst="rect">
                <a:avLst/>
              </a:prstGeom>
              <a:noFill/>
            </p:spPr>
            <p:txBody>
              <a:bodyPr wrap="square" rtlCol="0">
                <a:spAutoFit/>
              </a:bodyPr>
              <a:lstStyle/>
              <a:p>
                <a:pPr algn="ctr"/>
                <a:r>
                  <a:rPr lang="ru-RU" sz="1600" dirty="0" smtClean="0">
                    <a:solidFill>
                      <a:prstClr val="black"/>
                    </a:solidFill>
                    <a:latin typeface="Helvetica" charset="0"/>
                    <a:ea typeface="Helvetica" charset="0"/>
                    <a:cs typeface="Helvetica" charset="0"/>
                    <a:hlinkClick r:id="" action="ppaction://noaction"/>
                  </a:rPr>
                  <a:t>Информационно-коммуникационная среда школы</a:t>
                </a:r>
                <a:endParaRPr lang="ru-RU" sz="1600" dirty="0">
                  <a:solidFill>
                    <a:prstClr val="black"/>
                  </a:solidFill>
                  <a:latin typeface="Helvetica" charset="0"/>
                  <a:ea typeface="Helvetica" charset="0"/>
                  <a:cs typeface="Helvetica" charset="0"/>
                </a:endParaRPr>
              </a:p>
            </p:txBody>
          </p:sp>
        </p:grpSp>
        <p:grpSp>
          <p:nvGrpSpPr>
            <p:cNvPr id="26" name="Группа 25"/>
            <p:cNvGrpSpPr/>
            <p:nvPr/>
          </p:nvGrpSpPr>
          <p:grpSpPr>
            <a:xfrm>
              <a:off x="2409267" y="2267183"/>
              <a:ext cx="2738797" cy="1025895"/>
              <a:chOff x="2409267" y="2267183"/>
              <a:chExt cx="2738797" cy="1025895"/>
            </a:xfrm>
          </p:grpSpPr>
          <p:sp>
            <p:nvSpPr>
              <p:cNvPr id="13" name="Скругленный прямоугольник 12"/>
              <p:cNvSpPr/>
              <p:nvPr/>
            </p:nvSpPr>
            <p:spPr>
              <a:xfrm>
                <a:off x="2483768" y="2292517"/>
                <a:ext cx="2664296" cy="1000561"/>
              </a:xfrm>
              <a:prstGeom prst="roundRect">
                <a:avLst/>
              </a:prstGeom>
              <a:solidFill>
                <a:schemeClr val="accent1">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TextBox 6"/>
              <p:cNvSpPr txBox="1"/>
              <p:nvPr/>
            </p:nvSpPr>
            <p:spPr>
              <a:xfrm>
                <a:off x="2409267" y="2267183"/>
                <a:ext cx="2623512" cy="760207"/>
              </a:xfrm>
              <a:prstGeom prst="rect">
                <a:avLst/>
              </a:prstGeom>
              <a:noFill/>
            </p:spPr>
            <p:txBody>
              <a:bodyPr wrap="square" rtlCol="0">
                <a:spAutoFit/>
              </a:bodyPr>
              <a:lstStyle/>
              <a:p>
                <a:pPr algn="ctr"/>
                <a:r>
                  <a:rPr lang="ru-RU" sz="1600" dirty="0" smtClean="0">
                    <a:solidFill>
                      <a:prstClr val="black"/>
                    </a:solidFill>
                    <a:latin typeface="Helvetica" charset="0"/>
                    <a:ea typeface="Helvetica" charset="0"/>
                    <a:cs typeface="Helvetica" charset="0"/>
                    <a:hlinkClick r:id="" action="ppaction://noaction"/>
                  </a:rPr>
                  <a:t>Инновационные технологии основного образования</a:t>
                </a:r>
                <a:endParaRPr lang="ru-RU" sz="1600" dirty="0">
                  <a:solidFill>
                    <a:prstClr val="black"/>
                  </a:solidFill>
                  <a:latin typeface="Helvetica" charset="0"/>
                  <a:ea typeface="Helvetica" charset="0"/>
                  <a:cs typeface="Helvetica" charset="0"/>
                </a:endParaRPr>
              </a:p>
            </p:txBody>
          </p:sp>
        </p:grpSp>
        <p:grpSp>
          <p:nvGrpSpPr>
            <p:cNvPr id="15" name="Группа 14"/>
            <p:cNvGrpSpPr/>
            <p:nvPr/>
          </p:nvGrpSpPr>
          <p:grpSpPr>
            <a:xfrm>
              <a:off x="4546001" y="1152242"/>
              <a:ext cx="2160240" cy="1000561"/>
              <a:chOff x="4546001" y="1152242"/>
              <a:chExt cx="2160240" cy="1000561"/>
            </a:xfrm>
          </p:grpSpPr>
          <p:sp>
            <p:nvSpPr>
              <p:cNvPr id="12" name="Скругленный прямоугольник 11"/>
              <p:cNvSpPr/>
              <p:nvPr/>
            </p:nvSpPr>
            <p:spPr>
              <a:xfrm>
                <a:off x="4546001" y="1152242"/>
                <a:ext cx="2160240" cy="1000561"/>
              </a:xfrm>
              <a:prstGeom prst="roundRect">
                <a:avLst/>
              </a:prstGeom>
              <a:solidFill>
                <a:schemeClr val="accent1">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TextBox 8"/>
              <p:cNvSpPr txBox="1"/>
              <p:nvPr/>
            </p:nvSpPr>
            <p:spPr>
              <a:xfrm>
                <a:off x="4582323" y="1177077"/>
                <a:ext cx="2108242" cy="760207"/>
              </a:xfrm>
              <a:prstGeom prst="rect">
                <a:avLst/>
              </a:prstGeom>
              <a:noFill/>
            </p:spPr>
            <p:txBody>
              <a:bodyPr wrap="square" rtlCol="0">
                <a:spAutoFit/>
              </a:bodyPr>
              <a:lstStyle/>
              <a:p>
                <a:pPr algn="ctr"/>
                <a:r>
                  <a:rPr lang="ru-RU" sz="1600" dirty="0" smtClean="0">
                    <a:solidFill>
                      <a:prstClr val="black"/>
                    </a:solidFill>
                    <a:latin typeface="Helvetica" charset="0"/>
                    <a:ea typeface="Helvetica" charset="0"/>
                    <a:cs typeface="Helvetica" charset="0"/>
                    <a:hlinkClick r:id="" action="ppaction://noaction"/>
                  </a:rPr>
                  <a:t>База дополнительного образования</a:t>
                </a:r>
                <a:endParaRPr lang="ru-RU" sz="1600" dirty="0">
                  <a:solidFill>
                    <a:prstClr val="black"/>
                  </a:solidFill>
                  <a:latin typeface="Helvetica" charset="0"/>
                  <a:ea typeface="Helvetica" charset="0"/>
                  <a:cs typeface="Helvetica" charset="0"/>
                </a:endParaRPr>
              </a:p>
            </p:txBody>
          </p:sp>
        </p:grpSp>
      </p:grpSp>
      <p:sp>
        <p:nvSpPr>
          <p:cNvPr id="18" name="TextBox 17"/>
          <p:cNvSpPr txBox="1"/>
          <p:nvPr/>
        </p:nvSpPr>
        <p:spPr>
          <a:xfrm>
            <a:off x="4583066" y="5460153"/>
            <a:ext cx="2030032" cy="923330"/>
          </a:xfrm>
          <a:prstGeom prst="rect">
            <a:avLst/>
          </a:prstGeom>
          <a:noFill/>
        </p:spPr>
        <p:txBody>
          <a:bodyPr wrap="square" rtlCol="0">
            <a:spAutoFit/>
          </a:bodyPr>
          <a:lstStyle/>
          <a:p>
            <a:pPr algn="ctr"/>
            <a:r>
              <a:rPr lang="ru-RU" dirty="0" smtClean="0">
                <a:solidFill>
                  <a:prstClr val="black"/>
                </a:solidFill>
                <a:latin typeface="Helvetica" charset="0"/>
                <a:ea typeface="Helvetica" charset="0"/>
                <a:cs typeface="Helvetica" charset="0"/>
                <a:hlinkClick r:id="" action="ppaction://noaction"/>
              </a:rPr>
              <a:t>Проектная</a:t>
            </a:r>
          </a:p>
          <a:p>
            <a:pPr algn="ctr"/>
            <a:r>
              <a:rPr lang="ru-RU" dirty="0" smtClean="0">
                <a:solidFill>
                  <a:prstClr val="black"/>
                </a:solidFill>
                <a:latin typeface="Helvetica" charset="0"/>
                <a:ea typeface="Helvetica" charset="0"/>
                <a:cs typeface="Helvetica" charset="0"/>
                <a:hlinkClick r:id="" action="ppaction://noaction"/>
              </a:rPr>
              <a:t> платформа «</a:t>
            </a:r>
            <a:r>
              <a:rPr lang="ru-RU" dirty="0" err="1" smtClean="0">
                <a:solidFill>
                  <a:prstClr val="black"/>
                </a:solidFill>
                <a:latin typeface="Helvetica" charset="0"/>
                <a:ea typeface="Helvetica" charset="0"/>
                <a:cs typeface="Helvetica" charset="0"/>
                <a:hlinkClick r:id="" action="ppaction://noaction"/>
              </a:rPr>
              <a:t>Космодис</a:t>
            </a:r>
            <a:r>
              <a:rPr lang="ru-RU" dirty="0" smtClean="0">
                <a:solidFill>
                  <a:prstClr val="black"/>
                </a:solidFill>
                <a:latin typeface="Helvetica" charset="0"/>
                <a:ea typeface="Helvetica" charset="0"/>
                <a:cs typeface="Helvetica" charset="0"/>
                <a:hlinkClick r:id="" action="ppaction://noaction"/>
              </a:rPr>
              <a:t> 3.0»</a:t>
            </a:r>
            <a:endParaRPr lang="ru-RU" dirty="0">
              <a:solidFill>
                <a:prstClr val="black"/>
              </a:solidFill>
              <a:latin typeface="Helvetica" charset="0"/>
              <a:ea typeface="Helvetica" charset="0"/>
              <a:cs typeface="Helvetica" charset="0"/>
            </a:endParaRPr>
          </a:p>
        </p:txBody>
      </p:sp>
      <p:sp>
        <p:nvSpPr>
          <p:cNvPr id="20" name="TextBox 19"/>
          <p:cNvSpPr txBox="1"/>
          <p:nvPr/>
        </p:nvSpPr>
        <p:spPr>
          <a:xfrm>
            <a:off x="88614" y="5502270"/>
            <a:ext cx="2094919" cy="923330"/>
          </a:xfrm>
          <a:prstGeom prst="rect">
            <a:avLst/>
          </a:prstGeom>
          <a:noFill/>
        </p:spPr>
        <p:txBody>
          <a:bodyPr wrap="square" rtlCol="0">
            <a:spAutoFit/>
          </a:bodyPr>
          <a:lstStyle/>
          <a:p>
            <a:pPr algn="ctr"/>
            <a:r>
              <a:rPr lang="ru-RU" dirty="0" smtClean="0">
                <a:solidFill>
                  <a:prstClr val="black"/>
                </a:solidFill>
                <a:latin typeface="Helvetica" charset="0"/>
                <a:ea typeface="Helvetica" charset="0"/>
                <a:cs typeface="Helvetica" charset="0"/>
                <a:hlinkClick r:id="" action="ppaction://noaction"/>
              </a:rPr>
              <a:t>Центр научного творчества </a:t>
            </a:r>
          </a:p>
          <a:p>
            <a:pPr algn="ctr"/>
            <a:r>
              <a:rPr lang="ru-RU" dirty="0" smtClean="0">
                <a:solidFill>
                  <a:prstClr val="black"/>
                </a:solidFill>
                <a:latin typeface="Helvetica" charset="0"/>
                <a:ea typeface="Helvetica" charset="0"/>
                <a:cs typeface="Helvetica" charset="0"/>
                <a:hlinkClick r:id="" action="ppaction://noaction"/>
              </a:rPr>
              <a:t>«Поиск»</a:t>
            </a:r>
            <a:endParaRPr lang="ru-RU" dirty="0">
              <a:solidFill>
                <a:prstClr val="black"/>
              </a:solidFill>
              <a:latin typeface="Helvetica" charset="0"/>
              <a:ea typeface="Helvetica" charset="0"/>
              <a:cs typeface="Helvetica" charset="0"/>
            </a:endParaRPr>
          </a:p>
        </p:txBody>
      </p:sp>
      <p:sp>
        <p:nvSpPr>
          <p:cNvPr id="25" name="Стрелка вправо 24"/>
          <p:cNvSpPr/>
          <p:nvPr/>
        </p:nvSpPr>
        <p:spPr>
          <a:xfrm rot="5400000">
            <a:off x="3180391" y="5029812"/>
            <a:ext cx="366560" cy="154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7" name="Стрелка вправо 26"/>
          <p:cNvSpPr/>
          <p:nvPr/>
        </p:nvSpPr>
        <p:spPr>
          <a:xfrm rot="5400000">
            <a:off x="972231" y="5029811"/>
            <a:ext cx="366560" cy="154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8" name="Стрелка вправо 27"/>
          <p:cNvSpPr/>
          <p:nvPr/>
        </p:nvSpPr>
        <p:spPr>
          <a:xfrm rot="5400000">
            <a:off x="5336412" y="5029811"/>
            <a:ext cx="366560" cy="154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1" name="Стрелка вниз 30"/>
          <p:cNvSpPr/>
          <p:nvPr/>
        </p:nvSpPr>
        <p:spPr>
          <a:xfrm>
            <a:off x="4063978" y="739562"/>
            <a:ext cx="1054019" cy="275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TextBox 2"/>
          <p:cNvSpPr txBox="1"/>
          <p:nvPr/>
        </p:nvSpPr>
        <p:spPr>
          <a:xfrm>
            <a:off x="1747676" y="1256232"/>
            <a:ext cx="5714193" cy="523220"/>
          </a:xfrm>
          <a:prstGeom prst="rect">
            <a:avLst/>
          </a:prstGeom>
          <a:noFill/>
        </p:spPr>
        <p:txBody>
          <a:bodyPr wrap="none" rtlCol="0">
            <a:spAutoFit/>
          </a:bodyPr>
          <a:lstStyle/>
          <a:p>
            <a:r>
              <a:rPr lang="ru-RU" sz="2800" b="1" dirty="0" err="1" smtClean="0">
                <a:solidFill>
                  <a:srgbClr val="0070C0"/>
                </a:solidFill>
                <a:effectLst>
                  <a:outerShdw blurRad="38100" dist="38100" dir="2700000" algn="tl">
                    <a:srgbClr val="000000">
                      <a:alpha val="43137"/>
                    </a:srgbClr>
                  </a:outerShdw>
                </a:effectLst>
                <a:latin typeface="Helvetica" charset="0"/>
                <a:ea typeface="Helvetica" charset="0"/>
                <a:cs typeface="Helvetica" charset="0"/>
              </a:rPr>
              <a:t>Техносфера</a:t>
            </a:r>
            <a:r>
              <a:rPr lang="ru-RU" sz="2800" b="1" dirty="0" smtClean="0">
                <a:solidFill>
                  <a:srgbClr val="0070C0"/>
                </a:solidFill>
                <a:effectLst>
                  <a:outerShdw blurRad="38100" dist="38100" dir="2700000" algn="tl">
                    <a:srgbClr val="000000">
                      <a:alpha val="43137"/>
                    </a:srgbClr>
                  </a:outerShdw>
                </a:effectLst>
                <a:latin typeface="Helvetica" charset="0"/>
                <a:ea typeface="Helvetica" charset="0"/>
                <a:cs typeface="Helvetica" charset="0"/>
              </a:rPr>
              <a:t>  цифровой школы</a:t>
            </a:r>
            <a:endParaRPr lang="ru-RU" sz="2800" b="1" dirty="0">
              <a:solidFill>
                <a:srgbClr val="0070C0"/>
              </a:solidFill>
              <a:effectLst>
                <a:outerShdw blurRad="38100" dist="38100" dir="2700000" algn="tl">
                  <a:srgbClr val="000000">
                    <a:alpha val="43137"/>
                  </a:srgbClr>
                </a:outerShdw>
              </a:effectLst>
              <a:latin typeface="Helvetica" charset="0"/>
              <a:ea typeface="Helvetica" charset="0"/>
              <a:cs typeface="Helvetica" charset="0"/>
            </a:endParaRPr>
          </a:p>
        </p:txBody>
      </p:sp>
      <p:sp>
        <p:nvSpPr>
          <p:cNvPr id="8" name="TextBox 7"/>
          <p:cNvSpPr txBox="1"/>
          <p:nvPr/>
        </p:nvSpPr>
        <p:spPr>
          <a:xfrm>
            <a:off x="58405" y="4934"/>
            <a:ext cx="9085595" cy="646331"/>
          </a:xfrm>
          <a:prstGeom prst="rect">
            <a:avLst/>
          </a:prstGeom>
          <a:solidFill>
            <a:schemeClr val="accent2"/>
          </a:solidFill>
        </p:spPr>
        <p:txBody>
          <a:bodyPr wrap="square" rtlCol="0">
            <a:spAutoFit/>
          </a:bodyPr>
          <a:lstStyle/>
          <a:p>
            <a:pPr algn="ctr"/>
            <a:r>
              <a:rPr lang="ru-RU" sz="3600" dirty="0" smtClean="0">
                <a:solidFill>
                  <a:prstClr val="white"/>
                </a:solidFill>
                <a:ea typeface="Helvetica" charset="0"/>
                <a:cs typeface="Helvetica" charset="0"/>
              </a:rPr>
              <a:t>Мотивирующая среда цифровой школы</a:t>
            </a:r>
            <a:endParaRPr lang="ru-RU" sz="3600" dirty="0">
              <a:solidFill>
                <a:prstClr val="white"/>
              </a:solidFill>
              <a:ea typeface="Helvetica" charset="0"/>
              <a:cs typeface="Helvetica" charset="0"/>
            </a:endParaRPr>
          </a:p>
        </p:txBody>
      </p:sp>
      <p:sp>
        <p:nvSpPr>
          <p:cNvPr id="5" name="TextBox 4"/>
          <p:cNvSpPr txBox="1"/>
          <p:nvPr/>
        </p:nvSpPr>
        <p:spPr>
          <a:xfrm>
            <a:off x="1415773" y="4271169"/>
            <a:ext cx="6336704" cy="461665"/>
          </a:xfrm>
          <a:prstGeom prst="rect">
            <a:avLst/>
          </a:prstGeom>
          <a:noFill/>
        </p:spPr>
        <p:txBody>
          <a:bodyPr wrap="square" rtlCol="0">
            <a:spAutoFit/>
          </a:bodyPr>
          <a:lstStyle/>
          <a:p>
            <a:pPr algn="ctr"/>
            <a:r>
              <a:rPr lang="ru-RU" sz="2400" b="1" dirty="0" smtClean="0">
                <a:solidFill>
                  <a:srgbClr val="0000FF"/>
                </a:solidFill>
                <a:effectLst>
                  <a:outerShdw blurRad="38100" dist="38100" dir="2700000" algn="tl">
                    <a:srgbClr val="000000">
                      <a:alpha val="43137"/>
                    </a:srgbClr>
                  </a:outerShdw>
                </a:effectLst>
              </a:rPr>
              <a:t>Инструменты проектной деятельности</a:t>
            </a:r>
            <a:endParaRPr lang="ru-RU" sz="2400" b="1" dirty="0">
              <a:solidFill>
                <a:srgbClr val="0000FF"/>
              </a:solidFill>
              <a:effectLst>
                <a:outerShdw blurRad="38100" dist="38100" dir="2700000" algn="tl">
                  <a:srgbClr val="000000">
                    <a:alpha val="43137"/>
                  </a:srgbClr>
                </a:outerShdw>
              </a:effectLst>
            </a:endParaRPr>
          </a:p>
        </p:txBody>
      </p:sp>
      <p:sp>
        <p:nvSpPr>
          <p:cNvPr id="30" name="Скругленный прямоугольник 29"/>
          <p:cNvSpPr/>
          <p:nvPr/>
        </p:nvSpPr>
        <p:spPr>
          <a:xfrm>
            <a:off x="6783916" y="5328686"/>
            <a:ext cx="2082615" cy="1186264"/>
          </a:xfrm>
          <a:prstGeom prst="roundRect">
            <a:avLst/>
          </a:prstGeom>
          <a:solidFill>
            <a:schemeClr val="accent3">
              <a:lumMod val="20000"/>
              <a:lumOff val="8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2" name="Стрелка вправо 31"/>
          <p:cNvSpPr/>
          <p:nvPr/>
        </p:nvSpPr>
        <p:spPr>
          <a:xfrm rot="5400000">
            <a:off x="7646659" y="5029813"/>
            <a:ext cx="366560" cy="154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4" name="TextBox 33"/>
          <p:cNvSpPr txBox="1"/>
          <p:nvPr/>
        </p:nvSpPr>
        <p:spPr>
          <a:xfrm>
            <a:off x="2314978" y="5460153"/>
            <a:ext cx="2047383" cy="923330"/>
          </a:xfrm>
          <a:prstGeom prst="rect">
            <a:avLst/>
          </a:prstGeom>
          <a:noFill/>
        </p:spPr>
        <p:txBody>
          <a:bodyPr wrap="square" rtlCol="0">
            <a:spAutoFit/>
          </a:bodyPr>
          <a:lstStyle/>
          <a:p>
            <a:pPr algn="ctr"/>
            <a:r>
              <a:rPr lang="ru-RU" u="sng" dirty="0" smtClean="0">
                <a:solidFill>
                  <a:srgbClr val="0000FF"/>
                </a:solidFill>
                <a:latin typeface="Helvetica" charset="0"/>
                <a:ea typeface="Helvetica" charset="0"/>
                <a:cs typeface="Helvetica" charset="0"/>
                <a:hlinkClick r:id="" action="ppaction://noaction"/>
              </a:rPr>
              <a:t>Центр </a:t>
            </a:r>
            <a:r>
              <a:rPr lang="ru-RU" u="sng" dirty="0" smtClean="0">
                <a:solidFill>
                  <a:srgbClr val="0000FF"/>
                </a:solidFill>
                <a:latin typeface="Helvetica" charset="0"/>
                <a:ea typeface="Helvetica" charset="0"/>
                <a:cs typeface="Helvetica" charset="0"/>
              </a:rPr>
              <a:t>дополнительного образования</a:t>
            </a:r>
            <a:endParaRPr lang="ru-RU" u="sng" dirty="0">
              <a:solidFill>
                <a:srgbClr val="0000FF"/>
              </a:solidFill>
              <a:latin typeface="Helvetica" charset="0"/>
              <a:ea typeface="Helvetica" charset="0"/>
              <a:cs typeface="Helvetica" charset="0"/>
            </a:endParaRPr>
          </a:p>
        </p:txBody>
      </p:sp>
      <p:sp>
        <p:nvSpPr>
          <p:cNvPr id="19" name="TextBox 18"/>
          <p:cNvSpPr txBox="1"/>
          <p:nvPr/>
        </p:nvSpPr>
        <p:spPr>
          <a:xfrm>
            <a:off x="6793349" y="5460153"/>
            <a:ext cx="2073182" cy="923330"/>
          </a:xfrm>
          <a:prstGeom prst="rect">
            <a:avLst/>
          </a:prstGeom>
          <a:noFill/>
        </p:spPr>
        <p:txBody>
          <a:bodyPr wrap="square" rtlCol="0">
            <a:spAutoFit/>
          </a:bodyPr>
          <a:lstStyle/>
          <a:p>
            <a:pPr algn="ctr"/>
            <a:r>
              <a:rPr lang="ru-RU" dirty="0" smtClean="0">
                <a:solidFill>
                  <a:prstClr val="black"/>
                </a:solidFill>
                <a:latin typeface="Helvetica" charset="0"/>
                <a:ea typeface="Helvetica" charset="0"/>
                <a:cs typeface="Helvetica" charset="0"/>
                <a:hlinkClick r:id="" action="ppaction://noaction"/>
              </a:rPr>
              <a:t>Платформа </a:t>
            </a:r>
          </a:p>
          <a:p>
            <a:pPr algn="ctr"/>
            <a:r>
              <a:rPr lang="ru-RU" dirty="0" smtClean="0">
                <a:solidFill>
                  <a:prstClr val="black"/>
                </a:solidFill>
                <a:latin typeface="Helvetica" charset="0"/>
                <a:ea typeface="Helvetica" charset="0"/>
                <a:cs typeface="Helvetica" charset="0"/>
                <a:hlinkClick r:id="" action="ppaction://noaction"/>
              </a:rPr>
              <a:t>интернета вещей «</a:t>
            </a:r>
            <a:r>
              <a:rPr lang="en-US" dirty="0" err="1" smtClean="0">
                <a:solidFill>
                  <a:prstClr val="black"/>
                </a:solidFill>
                <a:latin typeface="Helvetica" charset="0"/>
                <a:ea typeface="Helvetica" charset="0"/>
                <a:cs typeface="Helvetica" charset="0"/>
                <a:hlinkClick r:id="" action="ppaction://noaction"/>
              </a:rPr>
              <a:t>GreenPL</a:t>
            </a:r>
            <a:r>
              <a:rPr lang="ru-RU" dirty="0" smtClean="0">
                <a:solidFill>
                  <a:prstClr val="black"/>
                </a:solidFill>
                <a:latin typeface="Helvetica" charset="0"/>
                <a:ea typeface="Helvetica" charset="0"/>
                <a:cs typeface="Helvetica" charset="0"/>
                <a:hlinkClick r:id="" action="ppaction://noaction"/>
              </a:rPr>
              <a:t>»</a:t>
            </a:r>
            <a:endParaRPr lang="ru-RU" dirty="0">
              <a:solidFill>
                <a:prstClr val="black"/>
              </a:solidFill>
              <a:latin typeface="Helvetica" charset="0"/>
              <a:ea typeface="Helvetica" charset="0"/>
              <a:cs typeface="Helvetica" charset="0"/>
            </a:endParaRPr>
          </a:p>
        </p:txBody>
      </p:sp>
      <p:sp>
        <p:nvSpPr>
          <p:cNvPr id="33" name="Стрелка вниз 32"/>
          <p:cNvSpPr/>
          <p:nvPr/>
        </p:nvSpPr>
        <p:spPr>
          <a:xfrm>
            <a:off x="4028836" y="3861048"/>
            <a:ext cx="1054019" cy="275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209151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5616624" cy="1143000"/>
          </a:xfrm>
        </p:spPr>
        <p:txBody>
          <a:bodyPr>
            <a:normAutofit fontScale="90000"/>
          </a:bodyPr>
          <a:lstStyle/>
          <a:p>
            <a:r>
              <a:rPr lang="ru-RU" dirty="0" smtClean="0">
                <a:effectLst>
                  <a:outerShdw blurRad="38100" dist="38100" dir="2700000" algn="tl">
                    <a:srgbClr val="000000">
                      <a:alpha val="43137"/>
                    </a:srgbClr>
                  </a:outerShdw>
                </a:effectLst>
              </a:rPr>
              <a:t>Генератор биогаза на органических отходах</a:t>
            </a:r>
            <a:endParaRPr lang="ru-RU" dirty="0">
              <a:effectLst>
                <a:outerShdw blurRad="38100" dist="38100" dir="2700000" algn="tl">
                  <a:srgbClr val="000000">
                    <a:alpha val="43137"/>
                  </a:srgbClr>
                </a:outerShdw>
              </a:effectLst>
            </a:endParaRPr>
          </a:p>
        </p:txBody>
      </p:sp>
      <p:pic>
        <p:nvPicPr>
          <p:cNvPr id="3074" name="Picture 2" descr="D:\Портфель\Фотографии\Школьные фото\2019.01.31 Газгольдер для биогенератора оранжнрни\IMG_06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4149080"/>
            <a:ext cx="3144749" cy="23585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6796" y="-13801"/>
            <a:ext cx="2690113" cy="358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897" y="3429000"/>
            <a:ext cx="2335146" cy="311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92" y="4127561"/>
            <a:ext cx="3139018" cy="235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507642"/>
            <a:ext cx="9156909" cy="369332"/>
          </a:xfrm>
          <a:prstGeom prst="rect">
            <a:avLst/>
          </a:prstGeom>
          <a:noFill/>
        </p:spPr>
        <p:txBody>
          <a:bodyPr wrap="square" rtlCol="0">
            <a:spAutoFit/>
          </a:bodyPr>
          <a:lstStyle/>
          <a:p>
            <a:r>
              <a:rPr lang="ru-RU" dirty="0" smtClean="0"/>
              <a:t> </a:t>
            </a:r>
            <a:r>
              <a:rPr lang="ru-RU" dirty="0" err="1" smtClean="0"/>
              <a:t>Диспоузер</a:t>
            </a:r>
            <a:r>
              <a:rPr lang="ru-RU" dirty="0" smtClean="0"/>
              <a:t> в оранжерее             </a:t>
            </a:r>
            <a:r>
              <a:rPr lang="ru-RU" dirty="0" err="1" smtClean="0"/>
              <a:t>Диспоузер</a:t>
            </a:r>
            <a:r>
              <a:rPr lang="ru-RU" dirty="0" smtClean="0"/>
              <a:t>  в столовой       Газгольдер для хранения биогаза</a:t>
            </a:r>
            <a:endParaRPr lang="ru-RU" dirty="0"/>
          </a:p>
        </p:txBody>
      </p:sp>
      <p:sp>
        <p:nvSpPr>
          <p:cNvPr id="5" name="TextBox 4"/>
          <p:cNvSpPr txBox="1"/>
          <p:nvPr/>
        </p:nvSpPr>
        <p:spPr>
          <a:xfrm>
            <a:off x="6466796" y="3717032"/>
            <a:ext cx="2677204" cy="369332"/>
          </a:xfrm>
          <a:prstGeom prst="rect">
            <a:avLst/>
          </a:prstGeom>
          <a:noFill/>
        </p:spPr>
        <p:txBody>
          <a:bodyPr wrap="square" rtlCol="0">
            <a:spAutoFit/>
          </a:bodyPr>
          <a:lstStyle/>
          <a:p>
            <a:r>
              <a:rPr lang="ru-RU" dirty="0" smtClean="0"/>
              <a:t>Колонна  </a:t>
            </a:r>
            <a:r>
              <a:rPr lang="ru-RU" dirty="0" err="1" smtClean="0"/>
              <a:t>биогенератора</a:t>
            </a:r>
            <a:endParaRPr lang="ru-RU" dirty="0"/>
          </a:p>
        </p:txBody>
      </p:sp>
      <p:sp>
        <p:nvSpPr>
          <p:cNvPr id="11" name="TextBox 10"/>
          <p:cNvSpPr txBox="1"/>
          <p:nvPr/>
        </p:nvSpPr>
        <p:spPr>
          <a:xfrm>
            <a:off x="2874972" y="3717032"/>
            <a:ext cx="3406964" cy="369332"/>
          </a:xfrm>
          <a:prstGeom prst="rect">
            <a:avLst/>
          </a:prstGeom>
          <a:noFill/>
        </p:spPr>
        <p:txBody>
          <a:bodyPr wrap="square" rtlCol="0">
            <a:spAutoFit/>
          </a:bodyPr>
          <a:lstStyle/>
          <a:p>
            <a:r>
              <a:rPr lang="ru-RU" dirty="0" smtClean="0"/>
              <a:t>Каталитическое окисление газа      </a:t>
            </a:r>
            <a:endParaRPr lang="ru-RU" dirty="0"/>
          </a:p>
        </p:txBody>
      </p:sp>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811" t="69269" r="36595" b="-1"/>
          <a:stretch/>
        </p:blipFill>
        <p:spPr bwMode="auto">
          <a:xfrm>
            <a:off x="3419872" y="1398895"/>
            <a:ext cx="1914123" cy="2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077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Портфель\Проект оранжерея\Интерьер оранжереи\Эскиз эстакады теплицы редактированный.jpg"/>
          <p:cNvPicPr>
            <a:picLocks noChangeAspect="1" noChangeArrowheads="1"/>
          </p:cNvPicPr>
          <p:nvPr/>
        </p:nvPicPr>
        <p:blipFill rotWithShape="1">
          <a:blip r:embed="rId3">
            <a:extLst>
              <a:ext uri="{28A0092B-C50C-407E-A947-70E740481C1C}">
                <a14:useLocalDpi xmlns:a14="http://schemas.microsoft.com/office/drawing/2010/main" val="0"/>
              </a:ext>
            </a:extLst>
          </a:blip>
          <a:srcRect t="17668" b="15714"/>
          <a:stretch/>
        </p:blipFill>
        <p:spPr bwMode="auto">
          <a:xfrm rot="665385">
            <a:off x="3203644" y="2310735"/>
            <a:ext cx="5668367" cy="3378479"/>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55"/>
          <p:cNvSpPr/>
          <p:nvPr/>
        </p:nvSpPr>
        <p:spPr>
          <a:xfrm>
            <a:off x="5726" y="-37421"/>
            <a:ext cx="9132565" cy="1141597"/>
          </a:xfrm>
          <a:prstGeom prst="rect">
            <a:avLst/>
          </a:prstGeom>
          <a:solidFill>
            <a:schemeClr val="accent2"/>
          </a:solidFill>
          <a:ln w="12700">
            <a:miter lim="400000"/>
          </a:ln>
        </p:spPr>
        <p:txBody>
          <a:bodyPr lIns="50800" tIns="50800" rIns="50800" bIns="50800" anchor="ctr"/>
          <a:lstStyle/>
          <a:p>
            <a:pPr marL="0" marR="0" lvl="0" indent="0" algn="ctr" defTabSz="584200" eaLnBrk="1" fontAlgn="auto" latinLnBrk="0" hangingPunct="0">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7" name="TextBox 6"/>
          <p:cNvSpPr txBox="1"/>
          <p:nvPr/>
        </p:nvSpPr>
        <p:spPr>
          <a:xfrm>
            <a:off x="125760" y="106600"/>
            <a:ext cx="8892480" cy="769441"/>
          </a:xfrm>
          <a:prstGeom prst="rect">
            <a:avLst/>
          </a:prstGeom>
          <a:solidFill>
            <a:schemeClr val="accent2"/>
          </a:solidFill>
        </p:spPr>
        <p:txBody>
          <a:bodyPr wrap="square" rtlCol="0">
            <a:spAutoFit/>
          </a:bodyPr>
          <a:lstStyle/>
          <a:p>
            <a:pPr algn="ctr"/>
            <a:r>
              <a:rPr lang="ru-RU" sz="4400" b="1" dirty="0" smtClean="0">
                <a:solidFill>
                  <a:schemeClr val="bg1"/>
                </a:solidFill>
                <a:latin typeface="Helvetica" charset="0"/>
                <a:ea typeface="Helvetica" charset="0"/>
                <a:cs typeface="Helvetica" charset="0"/>
              </a:rPr>
              <a:t>Возможности комплекса </a:t>
            </a:r>
            <a:endParaRPr lang="ru-RU" sz="4400" dirty="0">
              <a:solidFill>
                <a:schemeClr val="bg1"/>
              </a:solidFill>
              <a:latin typeface="Helvetica" charset="0"/>
              <a:ea typeface="Helvetica" charset="0"/>
              <a:cs typeface="Helvetica" charset="0"/>
            </a:endParaRPr>
          </a:p>
        </p:txBody>
      </p:sp>
      <p:sp>
        <p:nvSpPr>
          <p:cNvPr id="4" name="TextBox 3"/>
          <p:cNvSpPr txBox="1"/>
          <p:nvPr/>
        </p:nvSpPr>
        <p:spPr>
          <a:xfrm>
            <a:off x="323536" y="2856198"/>
            <a:ext cx="4026655" cy="1846659"/>
          </a:xfrm>
          <a:prstGeom prst="rect">
            <a:avLst/>
          </a:prstGeom>
          <a:noFill/>
        </p:spPr>
        <p:txBody>
          <a:bodyPr wrap="square" rtlCol="0">
            <a:spAutoFit/>
          </a:bodyPr>
          <a:lstStyle/>
          <a:p>
            <a:pPr marL="342900" lvl="0" indent="-342900">
              <a:spcBef>
                <a:spcPts val="600"/>
              </a:spcBef>
              <a:spcAft>
                <a:spcPts val="1200"/>
              </a:spcAft>
              <a:buFont typeface="Arial" charset="0"/>
              <a:buChar char="•"/>
            </a:pPr>
            <a:r>
              <a:rPr lang="ru-RU" sz="2800" dirty="0" smtClean="0">
                <a:solidFill>
                  <a:prstClr val="black"/>
                </a:solidFill>
                <a:latin typeface="Helvetica" charset="0"/>
                <a:ea typeface="Helvetica" charset="0"/>
                <a:cs typeface="Helvetica" charset="0"/>
              </a:rPr>
              <a:t>Декоративная зона</a:t>
            </a:r>
            <a:endParaRPr lang="en-US" sz="2800" dirty="0">
              <a:solidFill>
                <a:prstClr val="black"/>
              </a:solidFill>
              <a:latin typeface="Helvetica" charset="0"/>
              <a:ea typeface="Helvetica" charset="0"/>
              <a:cs typeface="Helvetica" charset="0"/>
            </a:endParaRPr>
          </a:p>
          <a:p>
            <a:pPr marL="342900" lvl="0" indent="-342900">
              <a:spcBef>
                <a:spcPts val="600"/>
              </a:spcBef>
              <a:spcAft>
                <a:spcPts val="1200"/>
              </a:spcAft>
              <a:buFont typeface="Arial" charset="0"/>
              <a:buChar char="•"/>
            </a:pPr>
            <a:r>
              <a:rPr lang="ru-RU" sz="2800" dirty="0">
                <a:solidFill>
                  <a:prstClr val="black"/>
                </a:solidFill>
                <a:latin typeface="Helvetica" charset="0"/>
                <a:ea typeface="Helvetica" charset="0"/>
                <a:cs typeface="Helvetica" charset="0"/>
              </a:rPr>
              <a:t>Учебная </a:t>
            </a:r>
            <a:r>
              <a:rPr lang="ru-RU" sz="2800" dirty="0" smtClean="0">
                <a:solidFill>
                  <a:prstClr val="black"/>
                </a:solidFill>
                <a:latin typeface="Helvetica" charset="0"/>
                <a:ea typeface="Helvetica" charset="0"/>
                <a:cs typeface="Helvetica" charset="0"/>
              </a:rPr>
              <a:t>зона</a:t>
            </a:r>
          </a:p>
          <a:p>
            <a:pPr marL="342900" lvl="0" indent="-342900">
              <a:spcBef>
                <a:spcPts val="600"/>
              </a:spcBef>
              <a:spcAft>
                <a:spcPts val="1200"/>
              </a:spcAft>
              <a:buFont typeface="Arial" charset="0"/>
              <a:buChar char="•"/>
            </a:pPr>
            <a:r>
              <a:rPr lang="ru-RU" sz="2800" dirty="0" smtClean="0">
                <a:solidFill>
                  <a:prstClr val="black"/>
                </a:solidFill>
                <a:latin typeface="Helvetica" charset="0"/>
                <a:ea typeface="Helvetica" charset="0"/>
                <a:cs typeface="Helvetica" charset="0"/>
              </a:rPr>
              <a:t>Техническая зона</a:t>
            </a:r>
            <a:endParaRPr lang="en-US" sz="2800" dirty="0">
              <a:solidFill>
                <a:prstClr val="black"/>
              </a:solidFill>
              <a:latin typeface="Helvetica" charset="0"/>
              <a:ea typeface="Helvetica" charset="0"/>
              <a:cs typeface="Helvetica" charset="0"/>
            </a:endParaRPr>
          </a:p>
        </p:txBody>
      </p:sp>
      <p:sp>
        <p:nvSpPr>
          <p:cNvPr id="9" name="Прямоугольник 8"/>
          <p:cNvSpPr/>
          <p:nvPr/>
        </p:nvSpPr>
        <p:spPr>
          <a:xfrm>
            <a:off x="539560" y="4106576"/>
            <a:ext cx="184731" cy="461665"/>
          </a:xfrm>
          <a:prstGeom prst="rect">
            <a:avLst/>
          </a:prstGeom>
        </p:spPr>
        <p:txBody>
          <a:bodyPr wrap="none">
            <a:spAutoFit/>
          </a:bodyPr>
          <a:lstStyle/>
          <a:p>
            <a:endParaRPr lang="en-US" sz="2400" b="1" dirty="0">
              <a:latin typeface="Helvetica" charset="0"/>
              <a:ea typeface="Helvetica" charset="0"/>
              <a:cs typeface="Helvetica" charset="0"/>
            </a:endParaRPr>
          </a:p>
        </p:txBody>
      </p:sp>
      <p:sp>
        <p:nvSpPr>
          <p:cNvPr id="12" name="Прямоугольник 11"/>
          <p:cNvSpPr/>
          <p:nvPr/>
        </p:nvSpPr>
        <p:spPr>
          <a:xfrm>
            <a:off x="555269" y="5731785"/>
            <a:ext cx="184731" cy="461665"/>
          </a:xfrm>
          <a:prstGeom prst="rect">
            <a:avLst/>
          </a:prstGeom>
        </p:spPr>
        <p:txBody>
          <a:bodyPr wrap="none">
            <a:spAutoFit/>
          </a:bodyPr>
          <a:lstStyle/>
          <a:p>
            <a:endParaRPr lang="en-US" sz="2400" b="1" dirty="0">
              <a:latin typeface="Helvetica" charset="0"/>
              <a:ea typeface="Helvetica" charset="0"/>
              <a:cs typeface="Helvetica" charset="0"/>
            </a:endParaRPr>
          </a:p>
        </p:txBody>
      </p:sp>
      <p:sp>
        <p:nvSpPr>
          <p:cNvPr id="14" name="Прямоугольник 13"/>
          <p:cNvSpPr/>
          <p:nvPr/>
        </p:nvSpPr>
        <p:spPr>
          <a:xfrm>
            <a:off x="353673" y="4755955"/>
            <a:ext cx="6156281" cy="1846659"/>
          </a:xfrm>
          <a:prstGeom prst="rect">
            <a:avLst/>
          </a:prstGeom>
        </p:spPr>
        <p:txBody>
          <a:bodyPr wrap="square">
            <a:spAutoFit/>
          </a:bodyPr>
          <a:lstStyle/>
          <a:p>
            <a:pPr marL="342900" lvl="0" indent="-342900">
              <a:spcBef>
                <a:spcPts val="600"/>
              </a:spcBef>
              <a:spcAft>
                <a:spcPts val="1200"/>
              </a:spcAft>
              <a:buFont typeface="Arial" charset="0"/>
              <a:buChar char="•"/>
            </a:pPr>
            <a:r>
              <a:rPr lang="ru-RU" sz="2800" dirty="0" smtClean="0">
                <a:solidFill>
                  <a:prstClr val="black"/>
                </a:solidFill>
                <a:latin typeface="Helvetica" charset="0"/>
                <a:ea typeface="Helvetica" charset="0"/>
                <a:cs typeface="Helvetica" charset="0"/>
              </a:rPr>
              <a:t>Исследовательская зона</a:t>
            </a:r>
          </a:p>
          <a:p>
            <a:pPr marL="342900" lvl="0" indent="-342900">
              <a:spcBef>
                <a:spcPts val="600"/>
              </a:spcBef>
              <a:spcAft>
                <a:spcPts val="1200"/>
              </a:spcAft>
              <a:buFont typeface="Arial" charset="0"/>
              <a:buChar char="•"/>
            </a:pPr>
            <a:r>
              <a:rPr lang="ru-RU" sz="2800" dirty="0" smtClean="0">
                <a:solidFill>
                  <a:prstClr val="black"/>
                </a:solidFill>
                <a:latin typeface="Helvetica" charset="0"/>
                <a:ea typeface="Helvetica" charset="0"/>
                <a:cs typeface="Helvetica" charset="0"/>
              </a:rPr>
              <a:t>2 производственные </a:t>
            </a:r>
            <a:r>
              <a:rPr lang="ru-RU" sz="2800" dirty="0" err="1" smtClean="0">
                <a:solidFill>
                  <a:prstClr val="black"/>
                </a:solidFill>
                <a:latin typeface="Helvetica" charset="0"/>
                <a:ea typeface="Helvetica" charset="0"/>
                <a:cs typeface="Helvetica" charset="0"/>
              </a:rPr>
              <a:t>агро</a:t>
            </a:r>
            <a:r>
              <a:rPr lang="ru-RU" sz="2800" dirty="0" smtClean="0">
                <a:solidFill>
                  <a:prstClr val="black"/>
                </a:solidFill>
                <a:latin typeface="Helvetica" charset="0"/>
                <a:ea typeface="Helvetica" charset="0"/>
                <a:cs typeface="Helvetica" charset="0"/>
              </a:rPr>
              <a:t> зоны</a:t>
            </a:r>
          </a:p>
          <a:p>
            <a:pPr marL="342900" lvl="0" indent="-342900">
              <a:spcBef>
                <a:spcPts val="600"/>
              </a:spcBef>
              <a:spcAft>
                <a:spcPts val="1200"/>
              </a:spcAft>
              <a:buFont typeface="Arial" charset="0"/>
              <a:buChar char="•"/>
            </a:pPr>
            <a:r>
              <a:rPr lang="ru-RU" sz="2800" dirty="0" err="1" smtClean="0">
                <a:solidFill>
                  <a:prstClr val="black"/>
                </a:solidFill>
                <a:latin typeface="Helvetica" charset="0"/>
                <a:ea typeface="Helvetica" charset="0"/>
                <a:cs typeface="Helvetica" charset="0"/>
              </a:rPr>
              <a:t>Акваферма</a:t>
            </a:r>
            <a:r>
              <a:rPr lang="ru-RU" sz="2800" dirty="0" smtClean="0">
                <a:solidFill>
                  <a:prstClr val="black"/>
                </a:solidFill>
                <a:latin typeface="Helvetica" charset="0"/>
                <a:ea typeface="Helvetica" charset="0"/>
                <a:cs typeface="Helvetica" charset="0"/>
              </a:rPr>
              <a:t>, птичник, крольчатник</a:t>
            </a:r>
            <a:endParaRPr lang="en-US" sz="2800" dirty="0">
              <a:solidFill>
                <a:prstClr val="black"/>
              </a:solidFill>
              <a:latin typeface="Helvetica" charset="0"/>
              <a:ea typeface="Helvetica" charset="0"/>
              <a:cs typeface="Helvetica" charset="0"/>
            </a:endParaRPr>
          </a:p>
        </p:txBody>
      </p:sp>
      <p:sp>
        <p:nvSpPr>
          <p:cNvPr id="15" name="Прямоугольник 14"/>
          <p:cNvSpPr/>
          <p:nvPr/>
        </p:nvSpPr>
        <p:spPr>
          <a:xfrm>
            <a:off x="293113" y="1798614"/>
            <a:ext cx="4572000" cy="769441"/>
          </a:xfrm>
          <a:prstGeom prst="rect">
            <a:avLst/>
          </a:prstGeom>
        </p:spPr>
        <p:txBody>
          <a:bodyPr>
            <a:spAutoFit/>
          </a:bodyPr>
          <a:lstStyle/>
          <a:p>
            <a:pPr marL="342900" lvl="0" indent="-342900">
              <a:spcBef>
                <a:spcPts val="600"/>
              </a:spcBef>
              <a:spcAft>
                <a:spcPts val="1200"/>
              </a:spcAft>
              <a:buFont typeface="Arial" charset="0"/>
              <a:buChar char="•"/>
            </a:pPr>
            <a:r>
              <a:rPr lang="ru-RU" sz="2800" dirty="0">
                <a:solidFill>
                  <a:prstClr val="black"/>
                </a:solidFill>
                <a:latin typeface="Helvetica" charset="0"/>
                <a:ea typeface="Helvetica" charset="0"/>
                <a:cs typeface="Helvetica" charset="0"/>
              </a:rPr>
              <a:t>3 климатических зоны</a:t>
            </a:r>
            <a:r>
              <a:rPr lang="ru-RU" sz="2800" b="1" dirty="0">
                <a:solidFill>
                  <a:prstClr val="black"/>
                </a:solidFill>
                <a:latin typeface="Helvetica" charset="0"/>
                <a:ea typeface="Helvetica" charset="0"/>
                <a:cs typeface="Helvetica" charset="0"/>
              </a:rPr>
              <a:t/>
            </a:r>
            <a:br>
              <a:rPr lang="ru-RU" sz="2800" b="1" dirty="0">
                <a:solidFill>
                  <a:prstClr val="black"/>
                </a:solidFill>
                <a:latin typeface="Helvetica" charset="0"/>
                <a:ea typeface="Helvetica" charset="0"/>
                <a:cs typeface="Helvetica" charset="0"/>
              </a:rPr>
            </a:br>
            <a:r>
              <a:rPr lang="ru-RU" sz="1600" dirty="0">
                <a:solidFill>
                  <a:prstClr val="black"/>
                </a:solidFill>
                <a:latin typeface="Helvetica Light" charset="0"/>
                <a:ea typeface="Helvetica Light" charset="0"/>
                <a:cs typeface="Helvetica Light" charset="0"/>
              </a:rPr>
              <a:t>тропики, субтропики, средняя полоса</a:t>
            </a:r>
            <a:endParaRPr lang="ru-RU" dirty="0">
              <a:solidFill>
                <a:prstClr val="black"/>
              </a:solidFill>
              <a:latin typeface="Helvetica Light" charset="0"/>
              <a:ea typeface="Helvetica Light" charset="0"/>
              <a:cs typeface="Helvetica Light" charset="0"/>
            </a:endParaRPr>
          </a:p>
        </p:txBody>
      </p:sp>
      <p:sp>
        <p:nvSpPr>
          <p:cNvPr id="17" name="TextBox 16"/>
          <p:cNvSpPr txBox="1"/>
          <p:nvPr/>
        </p:nvSpPr>
        <p:spPr>
          <a:xfrm rot="1520127">
            <a:off x="6555865" y="2337550"/>
            <a:ext cx="2742320" cy="830997"/>
          </a:xfrm>
          <a:prstGeom prst="rect">
            <a:avLst/>
          </a:prstGeom>
          <a:noFill/>
        </p:spPr>
        <p:txBody>
          <a:bodyPr wrap="square" rtlCol="0">
            <a:spAutoFit/>
          </a:bodyPr>
          <a:lstStyle/>
          <a:p>
            <a:r>
              <a:rPr lang="ru-RU" sz="2400" dirty="0" smtClean="0">
                <a:solidFill>
                  <a:schemeClr val="bg1">
                    <a:lumMod val="50000"/>
                  </a:schemeClr>
                </a:solidFill>
                <a:latin typeface="Helvetica Light" charset="0"/>
                <a:ea typeface="Helvetica Light" charset="0"/>
                <a:cs typeface="Helvetica Light" charset="0"/>
              </a:rPr>
              <a:t>Комплекс: </a:t>
            </a:r>
            <a:br>
              <a:rPr lang="ru-RU" sz="2400" dirty="0" smtClean="0">
                <a:solidFill>
                  <a:schemeClr val="bg1">
                    <a:lumMod val="50000"/>
                  </a:schemeClr>
                </a:solidFill>
                <a:latin typeface="Helvetica Light" charset="0"/>
                <a:ea typeface="Helvetica Light" charset="0"/>
                <a:cs typeface="Helvetica Light" charset="0"/>
              </a:rPr>
            </a:br>
            <a:r>
              <a:rPr lang="ru-RU" sz="2400" dirty="0" smtClean="0">
                <a:solidFill>
                  <a:schemeClr val="bg1">
                    <a:lumMod val="50000"/>
                  </a:schemeClr>
                </a:solidFill>
                <a:latin typeface="Helvetica Light" charset="0"/>
                <a:ea typeface="Helvetica Light" charset="0"/>
                <a:cs typeface="Helvetica Light" charset="0"/>
              </a:rPr>
              <a:t>вид с юга</a:t>
            </a:r>
            <a:endParaRPr lang="ru-RU" sz="2400" dirty="0">
              <a:solidFill>
                <a:schemeClr val="bg1">
                  <a:lumMod val="50000"/>
                </a:schemeClr>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2862860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ru-RU" dirty="0" smtClean="0"/>
              <a:t>Черепаший пруд – </a:t>
            </a:r>
            <a:br>
              <a:rPr lang="ru-RU" dirty="0" smtClean="0"/>
            </a:br>
            <a:r>
              <a:rPr lang="ru-RU" dirty="0" smtClean="0"/>
              <a:t>зона умеренного климата</a:t>
            </a:r>
            <a:endParaRPr lang="ru-RU" dirty="0"/>
          </a:p>
        </p:txBody>
      </p:sp>
      <p:pic>
        <p:nvPicPr>
          <p:cNvPr id="6146" name="Picture 2" descr="D:\Портфель\Портфель\Фотографии\Школьные фото\2020.04.26 Оранжерея новые снимки\Черепаший пру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90" y="1137122"/>
            <a:ext cx="7655784" cy="574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45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20216" y="0"/>
            <a:ext cx="4427984" cy="2624070"/>
          </a:xfrm>
        </p:spPr>
        <p:txBody>
          <a:bodyPr>
            <a:normAutofit fontScale="90000"/>
          </a:bodyPr>
          <a:lstStyle/>
          <a:p>
            <a:r>
              <a:rPr lang="ru-RU" dirty="0" err="1" smtClean="0"/>
              <a:t>Тритоновый</a:t>
            </a:r>
            <a:r>
              <a:rPr lang="ru-RU" dirty="0" smtClean="0"/>
              <a:t> пруд</a:t>
            </a:r>
            <a:br>
              <a:rPr lang="ru-RU" dirty="0" smtClean="0"/>
            </a:br>
            <a:r>
              <a:rPr lang="ru-RU" dirty="0" smtClean="0"/>
              <a:t>и </a:t>
            </a:r>
            <a:r>
              <a:rPr lang="ru-RU" dirty="0" err="1" smtClean="0"/>
              <a:t>агротерасса</a:t>
            </a:r>
            <a:r>
              <a:rPr lang="ru-RU" dirty="0" smtClean="0"/>
              <a:t> в тропической зоне</a:t>
            </a:r>
            <a:endParaRPr lang="ru-RU" dirty="0"/>
          </a:p>
        </p:txBody>
      </p:sp>
      <p:pic>
        <p:nvPicPr>
          <p:cNvPr id="7171" name="Picture 3" descr="D:\Портфель\Портфель\Фотографии\Школьные фото\2020.04.26 Оранжерея новые снимки\Терраса тропической зоны.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936" y="2624070"/>
            <a:ext cx="5604064" cy="42030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Портфель\Портфель\Фотографии\Школьные фото\2020.04.26 Оранжерея новые снимки\Тритоновый пруд в тропической зоне.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16" y="-17140"/>
            <a:ext cx="48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147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256"/>
            <a:ext cx="8229600" cy="1143000"/>
          </a:xfrm>
        </p:spPr>
        <p:txBody>
          <a:bodyPr>
            <a:normAutofit fontScale="90000"/>
          </a:bodyPr>
          <a:lstStyle/>
          <a:p>
            <a:r>
              <a:rPr lang="ru-RU" dirty="0" err="1" smtClean="0"/>
              <a:t>Сукуленты</a:t>
            </a:r>
            <a:r>
              <a:rPr lang="ru-RU" dirty="0" smtClean="0"/>
              <a:t> в субтропической зоне</a:t>
            </a:r>
            <a:endParaRPr lang="ru-RU" dirty="0"/>
          </a:p>
        </p:txBody>
      </p:sp>
      <p:pic>
        <p:nvPicPr>
          <p:cNvPr id="8194" name="Picture 2" descr="D:\Портфель\Портфель\Фотографии\Школьные фото\2020.04.26 Оранжерея новые снимки\Сукуленты в зоне субтропиков.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4744"/>
            <a:ext cx="48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Портфель\Портфель\Фотографии\Школьные фото\2020.04.26 Оранжерея новые снимки\Фильтрационный каскад для тритонового ghrl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122065"/>
            <a:ext cx="4283968" cy="5711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301208"/>
            <a:ext cx="4608512" cy="1077218"/>
          </a:xfrm>
          <a:prstGeom prst="rect">
            <a:avLst/>
          </a:prstGeom>
          <a:noFill/>
        </p:spPr>
        <p:txBody>
          <a:bodyPr wrap="square" rtlCol="0">
            <a:spAutoFit/>
          </a:bodyPr>
          <a:lstStyle/>
          <a:p>
            <a:r>
              <a:rPr lang="ru-RU" sz="3200" dirty="0" smtClean="0"/>
              <a:t>Каскадный биофильтр для </a:t>
            </a:r>
            <a:r>
              <a:rPr lang="ru-RU" sz="3200" dirty="0" err="1" smtClean="0"/>
              <a:t>тритонового</a:t>
            </a:r>
            <a:r>
              <a:rPr lang="ru-RU" sz="3200" dirty="0" smtClean="0"/>
              <a:t> пруда</a:t>
            </a:r>
            <a:endParaRPr lang="ru-RU" sz="3200" dirty="0"/>
          </a:p>
        </p:txBody>
      </p:sp>
    </p:spTree>
    <p:extLst>
      <p:ext uri="{BB962C8B-B14F-4D97-AF65-F5344CB8AC3E}">
        <p14:creationId xmlns:p14="http://schemas.microsoft.com/office/powerpoint/2010/main" val="2798339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7580"/>
            <a:ext cx="9144000" cy="1143000"/>
          </a:xfrm>
        </p:spPr>
        <p:txBody>
          <a:bodyPr>
            <a:normAutofit fontScale="90000"/>
          </a:bodyPr>
          <a:lstStyle/>
          <a:p>
            <a:r>
              <a:rPr lang="ru-RU" dirty="0" smtClean="0">
                <a:effectLst>
                  <a:outerShdw blurRad="38100" dist="38100" dir="2700000" algn="tl">
                    <a:srgbClr val="000000">
                      <a:alpha val="43137"/>
                    </a:srgbClr>
                  </a:outerShdw>
                </a:effectLst>
              </a:rPr>
              <a:t>Растениеводство в умеренном климате</a:t>
            </a:r>
            <a:endParaRPr lang="ru-RU"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52736"/>
            <a:ext cx="4149080"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420888"/>
            <a:ext cx="410445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2942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980728"/>
          </a:xfrm>
        </p:spPr>
        <p:txBody>
          <a:bodyPr>
            <a:normAutofit fontScale="90000"/>
          </a:bodyPr>
          <a:lstStyle/>
          <a:p>
            <a:r>
              <a:rPr lang="ru-RU" b="1" dirty="0" smtClean="0"/>
              <a:t>Перепелиная, рыбная и кроличья фермы в оранжерее</a:t>
            </a:r>
            <a:endParaRPr lang="ru-RU" b="1"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321"/>
          <a:stretch/>
        </p:blipFill>
        <p:spPr bwMode="auto">
          <a:xfrm>
            <a:off x="1" y="1180592"/>
            <a:ext cx="4644007" cy="312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D:\Портфель\Портфель\Фотографии\Школьные фото\2020.04.26 Оранжерея новые снимки\Это будущие осетры.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59" t="19164"/>
          <a:stretch/>
        </p:blipFill>
        <p:spPr bwMode="auto">
          <a:xfrm>
            <a:off x="4876909" y="1180592"/>
            <a:ext cx="4261223" cy="30850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Портфель\Портфель\Фотографии\Школьные фото\2020.04.24 Работа на удалнке\IMG_213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22" t="29771" r="22449"/>
          <a:stretch/>
        </p:blipFill>
        <p:spPr bwMode="auto">
          <a:xfrm>
            <a:off x="-34605" y="4399930"/>
            <a:ext cx="2860160" cy="24479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Портфель\Портфель\Фотографии\Школьные фото\2020.07.21 Инкубация страусов\Каждую неделю проводится контроль всех яиц.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4399929"/>
            <a:ext cx="1835950" cy="244793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Портфель\Портфель\Фотографии\Школьные фото\2020.05.18 Кроличья ферма\IMG_221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31" t="15842" b="12326"/>
          <a:stretch/>
        </p:blipFill>
        <p:spPr bwMode="auto">
          <a:xfrm>
            <a:off x="4782046" y="4330860"/>
            <a:ext cx="4318417" cy="252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184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6005"/>
            <a:ext cx="8229600" cy="830707"/>
          </a:xfrm>
        </p:spPr>
        <p:txBody>
          <a:bodyPr/>
          <a:lstStyle/>
          <a:p>
            <a:r>
              <a:rPr lang="ru-RU" dirty="0" smtClean="0">
                <a:effectLst>
                  <a:outerShdw blurRad="38100" dist="38100" dir="2700000" algn="tl">
                    <a:srgbClr val="000000">
                      <a:alpha val="43137"/>
                    </a:srgbClr>
                  </a:outerShdw>
                </a:effectLst>
              </a:rPr>
              <a:t>Учебная аудитория комплекса</a:t>
            </a:r>
            <a:endParaRPr lang="ru-RU" dirty="0">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79" y="764704"/>
            <a:ext cx="5048019" cy="378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26262" y="980728"/>
            <a:ext cx="3779912" cy="1384995"/>
          </a:xfrm>
          <a:prstGeom prst="rect">
            <a:avLst/>
          </a:prstGeom>
          <a:noFill/>
        </p:spPr>
        <p:txBody>
          <a:bodyPr wrap="square" rtlCol="0">
            <a:spAutoFit/>
          </a:bodyPr>
          <a:lstStyle/>
          <a:p>
            <a:pPr algn="ctr"/>
            <a:r>
              <a:rPr lang="ru-RU" sz="2800" dirty="0" smtClean="0"/>
              <a:t>Курс </a:t>
            </a:r>
            <a:r>
              <a:rPr lang="ru-RU" sz="2800" dirty="0" err="1" smtClean="0"/>
              <a:t>допобразования</a:t>
            </a:r>
            <a:r>
              <a:rPr lang="ru-RU" sz="2800" dirty="0" smtClean="0"/>
              <a:t> «Жизнь в аквариумах и террариумах»</a:t>
            </a:r>
            <a:endParaRPr lang="ru-RU" sz="2800"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4646" y="3372226"/>
            <a:ext cx="4660164" cy="349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60484" y="5788462"/>
            <a:ext cx="3650808" cy="954107"/>
          </a:xfrm>
          <a:prstGeom prst="rect">
            <a:avLst/>
          </a:prstGeom>
        </p:spPr>
        <p:txBody>
          <a:bodyPr wrap="none">
            <a:spAutoFit/>
          </a:bodyPr>
          <a:lstStyle/>
          <a:p>
            <a:r>
              <a:rPr lang="ru-RU" sz="2800" dirty="0"/>
              <a:t>Террариумы, вольеры</a:t>
            </a:r>
            <a:r>
              <a:rPr lang="ru-RU" sz="2800" dirty="0" smtClean="0"/>
              <a:t>,</a:t>
            </a:r>
          </a:p>
          <a:p>
            <a:r>
              <a:rPr lang="ru-RU" sz="2800" dirty="0" smtClean="0"/>
              <a:t> </a:t>
            </a:r>
            <a:r>
              <a:rPr lang="ru-RU" sz="2800" dirty="0"/>
              <a:t>аквариумы</a:t>
            </a:r>
          </a:p>
        </p:txBody>
      </p:sp>
    </p:spTree>
    <p:extLst>
      <p:ext uri="{BB962C8B-B14F-4D97-AF65-F5344CB8AC3E}">
        <p14:creationId xmlns:p14="http://schemas.microsoft.com/office/powerpoint/2010/main" val="3425308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005"/>
            <a:ext cx="8229600" cy="1143000"/>
          </a:xfrm>
        </p:spPr>
        <p:txBody>
          <a:bodyPr>
            <a:normAutofit fontScale="90000"/>
          </a:bodyPr>
          <a:lstStyle/>
          <a:p>
            <a:r>
              <a:rPr lang="ru-RU" dirty="0" smtClean="0">
                <a:effectLst>
                  <a:outerShdw blurRad="38100" dist="38100" dir="2700000" algn="tl">
                    <a:srgbClr val="000000">
                      <a:alpha val="43137"/>
                    </a:srgbClr>
                  </a:outerShdw>
                </a:effectLst>
              </a:rPr>
              <a:t>Проектно-исследовательская лаборатория</a:t>
            </a:r>
            <a:endParaRPr lang="ru-RU" dirty="0">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467544" y="1196752"/>
            <a:ext cx="8229600" cy="5661248"/>
          </a:xfrm>
        </p:spPr>
        <p:txBody>
          <a:bodyPr>
            <a:normAutofit/>
          </a:bodyPr>
          <a:lstStyle/>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smtClean="0"/>
          </a:p>
          <a:p>
            <a:pPr marL="0" indent="0">
              <a:buNone/>
            </a:pPr>
            <a:endParaRPr lang="ru-RU" dirty="0" smtClean="0"/>
          </a:p>
          <a:p>
            <a:pPr marL="0" indent="0">
              <a:buNone/>
            </a:pPr>
            <a:endParaRPr lang="ru-RU" dirty="0"/>
          </a:p>
          <a:p>
            <a:endParaRPr lang="ru-RU"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546" r="1"/>
          <a:stretch/>
        </p:blipFill>
        <p:spPr bwMode="auto">
          <a:xfrm>
            <a:off x="4860032" y="1349768"/>
            <a:ext cx="4274024" cy="539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D:\Портфель\Фотографии\Школьные фото\2018.08.08 Экспериментальный гидропонный комплекс в оранжерее\Исследовательская работа учащихся.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133745"/>
            <a:ext cx="3528392" cy="264629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Портфель\Портфель\Фотографии\Школьные фото\2020.03.25 Жизь перед короновирусом\IMG_205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3920716"/>
            <a:ext cx="3600400" cy="27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834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36096" y="274638"/>
            <a:ext cx="3707904" cy="1786210"/>
          </a:xfrm>
        </p:spPr>
        <p:txBody>
          <a:bodyPr>
            <a:normAutofit fontScale="90000"/>
          </a:bodyPr>
          <a:lstStyle/>
          <a:p>
            <a:r>
              <a:rPr lang="ru-RU" dirty="0" smtClean="0"/>
              <a:t>Техническое помещение</a:t>
            </a:r>
            <a:br>
              <a:rPr lang="ru-RU" dirty="0" smtClean="0"/>
            </a:br>
            <a:r>
              <a:rPr lang="ru-RU" dirty="0" smtClean="0"/>
              <a:t>оранжереи</a:t>
            </a:r>
            <a:endParaRPr lang="ru-RU" dirty="0"/>
          </a:p>
        </p:txBody>
      </p:sp>
      <p:sp>
        <p:nvSpPr>
          <p:cNvPr id="3" name="Объект 2"/>
          <p:cNvSpPr>
            <a:spLocks noGrp="1"/>
          </p:cNvSpPr>
          <p:nvPr>
            <p:ph idx="1"/>
          </p:nvPr>
        </p:nvSpPr>
        <p:spPr>
          <a:xfrm>
            <a:off x="323528" y="3368749"/>
            <a:ext cx="8172400" cy="3489251"/>
          </a:xfrm>
        </p:spPr>
        <p:txBody>
          <a:bodyPr>
            <a:normAutofit fontScale="85000" lnSpcReduction="20000"/>
          </a:bodyPr>
          <a:lstStyle/>
          <a:p>
            <a:r>
              <a:rPr lang="ru-RU" dirty="0" smtClean="0"/>
              <a:t>1. Накопительные емкости дождевой воды</a:t>
            </a:r>
          </a:p>
          <a:p>
            <a:r>
              <a:rPr lang="ru-RU" dirty="0" smtClean="0"/>
              <a:t>2. Емкость теплоносителя для обогрева</a:t>
            </a:r>
          </a:p>
          <a:p>
            <a:r>
              <a:rPr lang="ru-RU" dirty="0" smtClean="0"/>
              <a:t>3. Емкость подготовки пульпы </a:t>
            </a:r>
            <a:r>
              <a:rPr lang="ru-RU" dirty="0" err="1" smtClean="0"/>
              <a:t>биогенератора</a:t>
            </a:r>
            <a:endParaRPr lang="ru-RU" dirty="0" smtClean="0"/>
          </a:p>
          <a:p>
            <a:r>
              <a:rPr lang="ru-RU" dirty="0" smtClean="0"/>
              <a:t>4. Оборудование ветровой электростанции</a:t>
            </a:r>
          </a:p>
          <a:p>
            <a:r>
              <a:rPr lang="ru-RU" dirty="0" smtClean="0"/>
              <a:t>5. Блок электроснабжения оборудования</a:t>
            </a:r>
          </a:p>
          <a:p>
            <a:r>
              <a:rPr lang="ru-RU" dirty="0" smtClean="0"/>
              <a:t>6. Фильтровальная и насосная станции</a:t>
            </a:r>
          </a:p>
          <a:p>
            <a:r>
              <a:rPr lang="ru-RU" dirty="0" smtClean="0"/>
              <a:t>7. Пульт управления оборудованием</a:t>
            </a:r>
          </a:p>
          <a:p>
            <a:r>
              <a:rPr lang="ru-RU" dirty="0" smtClean="0"/>
              <a:t>8. Емкости сбора отходов ферм животных</a:t>
            </a:r>
            <a:endParaRPr lang="ru-RU" dirty="0"/>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87" t="17967" r="3826" b="11171"/>
          <a:stretch/>
        </p:blipFill>
        <p:spPr bwMode="auto">
          <a:xfrm flipH="1">
            <a:off x="208484" y="116632"/>
            <a:ext cx="5208264" cy="316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595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495" y="1121162"/>
            <a:ext cx="3129455" cy="214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Группа 15"/>
          <p:cNvGrpSpPr>
            <a:grpSpLocks/>
          </p:cNvGrpSpPr>
          <p:nvPr/>
        </p:nvGrpSpPr>
        <p:grpSpPr bwMode="auto">
          <a:xfrm>
            <a:off x="2716111" y="3356993"/>
            <a:ext cx="3510248" cy="3284421"/>
            <a:chOff x="2763362" y="74857"/>
            <a:chExt cx="3673256" cy="3773722"/>
          </a:xfrm>
        </p:grpSpPr>
        <p:pic>
          <p:nvPicPr>
            <p:cNvPr id="5140" name="Picture 14" descr="http://www.orbital-ltd.co.uk/images/orbital/landesk_classro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362" y="74857"/>
              <a:ext cx="3633088" cy="2938119"/>
            </a:xfrm>
            <a:prstGeom prst="rect">
              <a:avLst/>
            </a:prstGeom>
            <a:solidFill>
              <a:srgbClr val="00B0F0">
                <a:alpha val="98822"/>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803530" y="2935335"/>
              <a:ext cx="3633088" cy="913244"/>
            </a:xfrm>
            <a:prstGeom prst="rect">
              <a:avLst/>
            </a:prstGeom>
            <a:solidFill>
              <a:schemeClr val="bg1">
                <a:lumMod val="65000"/>
              </a:schemeClr>
            </a:solidFill>
          </p:spPr>
          <p:txBody>
            <a:bodyPr>
              <a:spAutoFit/>
            </a:bodyPr>
            <a:lstStyle/>
            <a:p>
              <a:pPr algn="ctr">
                <a:lnSpc>
                  <a:spcPts val="1800"/>
                </a:lnSpc>
                <a:defRPr/>
              </a:pPr>
              <a:r>
                <a:rPr lang="ru-RU" sz="2000" b="1" dirty="0" smtClean="0">
                  <a:solidFill>
                    <a:prstClr val="black"/>
                  </a:solidFill>
                  <a:effectLst>
                    <a:outerShdw blurRad="38100" dist="38100" dir="2700000" algn="tl">
                      <a:srgbClr val="000000">
                        <a:alpha val="43137"/>
                      </a:srgbClr>
                    </a:outerShdw>
                  </a:effectLst>
                  <a:cs typeface="Arial" charset="0"/>
                </a:rPr>
                <a:t>Классная </a:t>
              </a:r>
              <a:r>
                <a:rPr lang="ru-RU" sz="2000" b="1" dirty="0" err="1" smtClean="0">
                  <a:solidFill>
                    <a:prstClr val="black"/>
                  </a:solidFill>
                  <a:effectLst>
                    <a:outerShdw blurRad="38100" dist="38100" dir="2700000" algn="tl">
                      <a:srgbClr val="000000">
                        <a:alpha val="43137"/>
                      </a:srgbClr>
                    </a:outerShdw>
                  </a:effectLst>
                  <a:cs typeface="Arial" charset="0"/>
                </a:rPr>
                <a:t>коллаборация</a:t>
              </a:r>
              <a:r>
                <a:rPr lang="en-US" sz="2000" b="1" dirty="0" smtClean="0">
                  <a:solidFill>
                    <a:prstClr val="black"/>
                  </a:solidFill>
                  <a:effectLst>
                    <a:outerShdw blurRad="38100" dist="38100" dir="2700000" algn="tl">
                      <a:srgbClr val="000000">
                        <a:alpha val="43137"/>
                      </a:srgbClr>
                    </a:outerShdw>
                  </a:effectLst>
                  <a:cs typeface="Arial" charset="0"/>
                </a:rPr>
                <a:t> </a:t>
              </a:r>
              <a:r>
                <a:rPr lang="ru-RU" sz="2000" b="1" dirty="0" smtClean="0">
                  <a:solidFill>
                    <a:prstClr val="black"/>
                  </a:solidFill>
                  <a:effectLst>
                    <a:outerShdw blurRad="38100" dist="38100" dir="2700000" algn="tl">
                      <a:srgbClr val="000000">
                        <a:alpha val="43137"/>
                      </a:srgbClr>
                    </a:outerShdw>
                  </a:effectLst>
                  <a:cs typeface="Arial" charset="0"/>
                </a:rPr>
                <a:t>для  технологии «Электронный портфель»</a:t>
              </a:r>
              <a:endParaRPr lang="ru-RU" sz="2000" b="1" dirty="0">
                <a:solidFill>
                  <a:prstClr val="black"/>
                </a:solidFill>
                <a:effectLst>
                  <a:outerShdw blurRad="38100" dist="38100" dir="2700000" algn="tl">
                    <a:srgbClr val="000000">
                      <a:alpha val="43137"/>
                    </a:srgbClr>
                  </a:outerShdw>
                </a:effectLst>
                <a:cs typeface="Arial" charset="0"/>
              </a:endParaRPr>
            </a:p>
          </p:txBody>
        </p:sp>
      </p:grpSp>
      <p:sp>
        <p:nvSpPr>
          <p:cNvPr id="5123" name="TextBox 14"/>
          <p:cNvSpPr txBox="1">
            <a:spLocks noChangeArrowheads="1"/>
          </p:cNvSpPr>
          <p:nvPr/>
        </p:nvSpPr>
        <p:spPr bwMode="auto">
          <a:xfrm>
            <a:off x="684213" y="400593"/>
            <a:ext cx="741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ru-RU" smtClean="0">
              <a:solidFill>
                <a:prstClr val="black"/>
              </a:solidFill>
            </a:endParaRPr>
          </a:p>
        </p:txBody>
      </p:sp>
      <p:pic>
        <p:nvPicPr>
          <p:cNvPr id="21" name="Содержимое 6" descr="web-server.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6185" y="1080079"/>
            <a:ext cx="3380910" cy="203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Содержимое 6" descr="web-server.jpg"/>
          <p:cNvPicPr>
            <a:picLocks noGrp="1" noChangeAspect="1"/>
          </p:cNvPicPr>
          <p:nvPr>
            <p:ph idx="1"/>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5978878" y="646817"/>
            <a:ext cx="3135524" cy="1881315"/>
          </a:xfrm>
        </p:spPr>
      </p:pic>
      <p:sp>
        <p:nvSpPr>
          <p:cNvPr id="23" name="TextBox 22"/>
          <p:cNvSpPr txBox="1"/>
          <p:nvPr/>
        </p:nvSpPr>
        <p:spPr bwMode="auto">
          <a:xfrm>
            <a:off x="2754496" y="2557656"/>
            <a:ext cx="3101699" cy="707886"/>
          </a:xfrm>
          <a:prstGeom prst="rect">
            <a:avLst/>
          </a:prstGeom>
          <a:solidFill>
            <a:schemeClr val="bg1">
              <a:lumMod val="75000"/>
              <a:alpha val="80000"/>
            </a:schemeClr>
          </a:solidFill>
        </p:spPr>
        <p:txBody>
          <a:bodyPr wrap="square">
            <a:spAutoFit/>
          </a:bodyPr>
          <a:lstStyle/>
          <a:p>
            <a:pPr algn="ctr">
              <a:defRPr/>
            </a:pPr>
            <a:r>
              <a:rPr lang="ru-RU" dirty="0">
                <a:solidFill>
                  <a:prstClr val="black"/>
                </a:solidFill>
                <a:cs typeface="Arial" charset="0"/>
              </a:rPr>
              <a:t> </a:t>
            </a:r>
            <a:r>
              <a:rPr lang="ru-RU" sz="2000" b="1" dirty="0">
                <a:solidFill>
                  <a:prstClr val="black"/>
                </a:solidFill>
                <a:effectLst>
                  <a:outerShdw blurRad="38100" dist="38100" dir="2700000" algn="tl">
                    <a:srgbClr val="000000">
                      <a:alpha val="43137"/>
                    </a:srgbClr>
                  </a:outerShdw>
                </a:effectLst>
                <a:cs typeface="Arial" charset="0"/>
              </a:rPr>
              <a:t>100% </a:t>
            </a:r>
            <a:r>
              <a:rPr lang="en-US" sz="2000" b="1" dirty="0">
                <a:solidFill>
                  <a:prstClr val="black"/>
                </a:solidFill>
                <a:effectLst>
                  <a:outerShdw blurRad="38100" dist="38100" dir="2700000" algn="tl">
                    <a:srgbClr val="000000">
                      <a:alpha val="43137"/>
                    </a:srgbClr>
                  </a:outerShdw>
                </a:effectLst>
                <a:cs typeface="Arial" charset="0"/>
              </a:rPr>
              <a:t>Wi-Fi </a:t>
            </a:r>
            <a:r>
              <a:rPr lang="ru-RU" sz="2000" b="1" dirty="0">
                <a:solidFill>
                  <a:prstClr val="black"/>
                </a:solidFill>
                <a:effectLst>
                  <a:outerShdw blurRad="38100" dist="38100" dir="2700000" algn="tl">
                    <a:srgbClr val="000000">
                      <a:alpha val="43137"/>
                    </a:srgbClr>
                  </a:outerShdw>
                </a:effectLst>
                <a:cs typeface="Arial" charset="0"/>
              </a:rPr>
              <a:t>покрытие школы</a:t>
            </a:r>
          </a:p>
        </p:txBody>
      </p:sp>
      <p:grpSp>
        <p:nvGrpSpPr>
          <p:cNvPr id="4" name="Группа 3"/>
          <p:cNvGrpSpPr/>
          <p:nvPr/>
        </p:nvGrpSpPr>
        <p:grpSpPr>
          <a:xfrm>
            <a:off x="85222" y="1107721"/>
            <a:ext cx="2634414" cy="2280099"/>
            <a:chOff x="85213" y="804293"/>
            <a:chExt cx="2634414" cy="1710074"/>
          </a:xfrm>
        </p:grpSpPr>
        <p:pic>
          <p:nvPicPr>
            <p:cNvPr id="5136" name="Picture 6" descr="http://zaonezhe.med.iso.karelia.ru/internet.jpg"/>
            <p:cNvPicPr>
              <a:picLocks noChangeAspect="1" noChangeArrowheads="1"/>
            </p:cNvPicPr>
            <p:nvPr/>
          </p:nvPicPr>
          <p:blipFill>
            <a:blip r:embed="rId6">
              <a:extLst>
                <a:ext uri="{28A0092B-C50C-407E-A947-70E740481C1C}">
                  <a14:useLocalDpi xmlns:a14="http://schemas.microsoft.com/office/drawing/2010/main" val="0"/>
                </a:ext>
              </a:extLst>
            </a:blip>
            <a:srcRect t="5669" b="7559"/>
            <a:stretch>
              <a:fillRect/>
            </a:stretch>
          </p:blipFill>
          <p:spPr bwMode="auto">
            <a:xfrm>
              <a:off x="85213" y="804293"/>
              <a:ext cx="2626800" cy="165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bwMode="auto">
            <a:xfrm>
              <a:off x="90317" y="1918242"/>
              <a:ext cx="2629310" cy="596125"/>
            </a:xfrm>
            <a:prstGeom prst="rect">
              <a:avLst/>
            </a:prstGeom>
            <a:solidFill>
              <a:schemeClr val="bg1">
                <a:lumMod val="75000"/>
                <a:alpha val="74000"/>
              </a:schemeClr>
            </a:solidFill>
          </p:spPr>
          <p:txBody>
            <a:bodyPr wrap="square">
              <a:spAutoFit/>
            </a:bodyPr>
            <a:lstStyle/>
            <a:p>
              <a:pPr algn="ctr">
                <a:lnSpc>
                  <a:spcPts val="1800"/>
                </a:lnSpc>
                <a:defRPr/>
              </a:pPr>
              <a:r>
                <a:rPr lang="ru-RU" sz="2000" dirty="0">
                  <a:solidFill>
                    <a:prstClr val="black"/>
                  </a:solidFill>
                  <a:cs typeface="Arial" charset="0"/>
                </a:rPr>
                <a:t> </a:t>
              </a:r>
              <a:r>
                <a:rPr lang="ru-RU" sz="2000" b="1" dirty="0" smtClean="0">
                  <a:solidFill>
                    <a:prstClr val="black"/>
                  </a:solidFill>
                  <a:effectLst>
                    <a:outerShdw blurRad="38100" dist="38100" dir="2700000" algn="tl">
                      <a:srgbClr val="000000">
                        <a:alpha val="43137"/>
                      </a:srgbClr>
                    </a:outerShdw>
                  </a:effectLst>
                  <a:cs typeface="Arial" charset="0"/>
                </a:rPr>
                <a:t>Гигабитный</a:t>
              </a:r>
              <a:r>
                <a:rPr lang="ru-RU" sz="2000" b="1" dirty="0" smtClean="0">
                  <a:solidFill>
                    <a:prstClr val="black"/>
                  </a:solidFill>
                  <a:cs typeface="Arial" charset="0"/>
                </a:rPr>
                <a:t> </a:t>
              </a:r>
              <a:r>
                <a:rPr lang="ru-RU" sz="2000" b="1" dirty="0">
                  <a:solidFill>
                    <a:prstClr val="black"/>
                  </a:solidFill>
                  <a:effectLst>
                    <a:outerShdw blurRad="38100" dist="38100" dir="2700000" algn="tl">
                      <a:srgbClr val="000000">
                        <a:alpha val="43137"/>
                      </a:srgbClr>
                    </a:outerShdw>
                  </a:effectLst>
                  <a:cs typeface="Arial" charset="0"/>
                </a:rPr>
                <a:t>оптоволоконный </a:t>
              </a:r>
              <a:r>
                <a:rPr lang="ru-RU" sz="2000" b="1" dirty="0" smtClean="0">
                  <a:solidFill>
                    <a:prstClr val="black"/>
                  </a:solidFill>
                  <a:effectLst>
                    <a:outerShdw blurRad="38100" dist="38100" dir="2700000" algn="tl">
                      <a:srgbClr val="000000">
                        <a:alpha val="43137"/>
                      </a:srgbClr>
                    </a:outerShdw>
                  </a:effectLst>
                  <a:cs typeface="Arial" charset="0"/>
                </a:rPr>
                <a:t> интернет </a:t>
              </a:r>
              <a:endParaRPr lang="ru-RU" sz="2000" b="1" dirty="0">
                <a:solidFill>
                  <a:prstClr val="black"/>
                </a:solidFill>
                <a:effectLst>
                  <a:outerShdw blurRad="38100" dist="38100" dir="2700000" algn="tl">
                    <a:srgbClr val="000000">
                      <a:alpha val="43137"/>
                    </a:srgbClr>
                  </a:outerShdw>
                </a:effectLst>
                <a:cs typeface="Arial" charset="0"/>
              </a:endParaRPr>
            </a:p>
          </p:txBody>
        </p:sp>
      </p:grpSp>
      <p:sp>
        <p:nvSpPr>
          <p:cNvPr id="26" name="TextBox 25"/>
          <p:cNvSpPr txBox="1"/>
          <p:nvPr/>
        </p:nvSpPr>
        <p:spPr>
          <a:xfrm>
            <a:off x="5940160" y="2635157"/>
            <a:ext cx="3203849" cy="707886"/>
          </a:xfrm>
          <a:prstGeom prst="rect">
            <a:avLst/>
          </a:prstGeom>
          <a:solidFill>
            <a:schemeClr val="bg1">
              <a:lumMod val="50000"/>
              <a:alpha val="60000"/>
            </a:schemeClr>
          </a:solidFill>
        </p:spPr>
        <p:txBody>
          <a:bodyPr wrap="square">
            <a:spAutoFit/>
          </a:bodyPr>
          <a:lstStyle/>
          <a:p>
            <a:pPr algn="ctr">
              <a:defRPr/>
            </a:pPr>
            <a:r>
              <a:rPr lang="ru-RU" dirty="0">
                <a:solidFill>
                  <a:prstClr val="black"/>
                </a:solidFill>
                <a:cs typeface="Arial" charset="0"/>
              </a:rPr>
              <a:t> </a:t>
            </a:r>
            <a:r>
              <a:rPr lang="ru-RU" sz="2000" b="1" dirty="0" smtClean="0">
                <a:solidFill>
                  <a:prstClr val="black"/>
                </a:solidFill>
                <a:effectLst>
                  <a:outerShdw blurRad="38100" dist="38100" dir="2700000" algn="tl">
                    <a:srgbClr val="000000">
                      <a:alpha val="43137"/>
                    </a:srgbClr>
                  </a:outerShdw>
                </a:effectLst>
                <a:cs typeface="Arial" charset="0"/>
              </a:rPr>
              <a:t>13 многофункциональных  </a:t>
            </a:r>
            <a:r>
              <a:rPr lang="ru-RU" sz="2000" b="1" dirty="0">
                <a:solidFill>
                  <a:prstClr val="black"/>
                </a:solidFill>
                <a:effectLst>
                  <a:outerShdw blurRad="38100" dist="38100" dir="2700000" algn="tl">
                    <a:srgbClr val="000000">
                      <a:alpha val="43137"/>
                    </a:srgbClr>
                  </a:outerShdw>
                </a:effectLst>
                <a:cs typeface="Arial" charset="0"/>
              </a:rPr>
              <a:t>серверов</a:t>
            </a:r>
          </a:p>
        </p:txBody>
      </p:sp>
      <p:sp>
        <p:nvSpPr>
          <p:cNvPr id="16" name="TextBox 15"/>
          <p:cNvSpPr txBox="1"/>
          <p:nvPr/>
        </p:nvSpPr>
        <p:spPr>
          <a:xfrm>
            <a:off x="10" y="6"/>
            <a:ext cx="9120187" cy="1077218"/>
          </a:xfrm>
          <a:prstGeom prst="rect">
            <a:avLst/>
          </a:prstGeom>
          <a:solidFill>
            <a:schemeClr val="accent2"/>
          </a:solidFill>
        </p:spPr>
        <p:txBody>
          <a:bodyPr wrap="square">
            <a:spAutoFit/>
          </a:bodyPr>
          <a:lstStyle/>
          <a:p>
            <a:pPr algn="ctr">
              <a:defRPr/>
            </a:pPr>
            <a:r>
              <a:rPr lang="ru-RU" sz="3200" b="1" dirty="0" smtClean="0">
                <a:solidFill>
                  <a:schemeClr val="bg1"/>
                </a:solidFill>
                <a:latin typeface="Helvetica" charset="0"/>
                <a:ea typeface="Helvetica" charset="0"/>
                <a:cs typeface="Helvetica" charset="0"/>
              </a:rPr>
              <a:t>Информационно-коммуникационная </a:t>
            </a:r>
            <a:r>
              <a:rPr lang="en-US" sz="3200" b="1" dirty="0" smtClean="0">
                <a:solidFill>
                  <a:schemeClr val="bg1"/>
                </a:solidFill>
                <a:latin typeface="Helvetica" charset="0"/>
                <a:ea typeface="Helvetica" charset="0"/>
                <a:cs typeface="Helvetica" charset="0"/>
              </a:rPr>
              <a:t/>
            </a:r>
            <a:br>
              <a:rPr lang="en-US" sz="3200" b="1" dirty="0" smtClean="0">
                <a:solidFill>
                  <a:schemeClr val="bg1"/>
                </a:solidFill>
                <a:latin typeface="Helvetica" charset="0"/>
                <a:ea typeface="Helvetica" charset="0"/>
                <a:cs typeface="Helvetica" charset="0"/>
              </a:rPr>
            </a:br>
            <a:r>
              <a:rPr lang="ru-RU" sz="3200" b="1" dirty="0" smtClean="0">
                <a:solidFill>
                  <a:schemeClr val="bg1"/>
                </a:solidFill>
                <a:latin typeface="Helvetica" charset="0"/>
                <a:ea typeface="Helvetica" charset="0"/>
                <a:cs typeface="Helvetica" charset="0"/>
              </a:rPr>
              <a:t>среда школы</a:t>
            </a:r>
            <a:endParaRPr lang="ru-RU" sz="3200" b="1" dirty="0">
              <a:solidFill>
                <a:schemeClr val="bg1"/>
              </a:solidFill>
              <a:latin typeface="Helvetica" charset="0"/>
              <a:ea typeface="Helvetica" charset="0"/>
              <a:cs typeface="Helvetica" charset="0"/>
            </a:endParaRPr>
          </a:p>
        </p:txBody>
      </p:sp>
      <p:grpSp>
        <p:nvGrpSpPr>
          <p:cNvPr id="9" name="Группа 8"/>
          <p:cNvGrpSpPr/>
          <p:nvPr/>
        </p:nvGrpSpPr>
        <p:grpSpPr>
          <a:xfrm>
            <a:off x="6246860" y="3709834"/>
            <a:ext cx="2789636" cy="2954620"/>
            <a:chOff x="6246860" y="2782371"/>
            <a:chExt cx="2789636" cy="2215965"/>
          </a:xfrm>
        </p:grpSpPr>
        <p:sp>
          <p:nvSpPr>
            <p:cNvPr id="29" name="TextBox 28"/>
            <p:cNvSpPr txBox="1"/>
            <p:nvPr/>
          </p:nvSpPr>
          <p:spPr bwMode="auto">
            <a:xfrm>
              <a:off x="6303415" y="4467421"/>
              <a:ext cx="2628900" cy="530915"/>
            </a:xfrm>
            <a:prstGeom prst="rect">
              <a:avLst/>
            </a:prstGeom>
            <a:solidFill>
              <a:schemeClr val="bg1">
                <a:lumMod val="50000"/>
                <a:alpha val="60000"/>
              </a:schemeClr>
            </a:solidFill>
          </p:spPr>
          <p:txBody>
            <a:bodyPr>
              <a:spAutoFit/>
            </a:bodyPr>
            <a:lstStyle/>
            <a:p>
              <a:pPr algn="ctr">
                <a:defRPr/>
              </a:pPr>
              <a:r>
                <a:rPr lang="ru-RU" sz="2000" b="1" dirty="0" smtClean="0">
                  <a:solidFill>
                    <a:prstClr val="black"/>
                  </a:solidFill>
                  <a:effectLst>
                    <a:outerShdw blurRad="38100" dist="38100" dir="2700000" algn="tl">
                      <a:srgbClr val="000000">
                        <a:alpha val="43137"/>
                      </a:srgbClr>
                    </a:outerShdw>
                  </a:effectLst>
                  <a:cs typeface="Arial" charset="0"/>
                </a:rPr>
                <a:t>Облачное Хранилище </a:t>
              </a:r>
              <a:r>
                <a:rPr lang="en-US" sz="2000" b="1" dirty="0" smtClean="0">
                  <a:solidFill>
                    <a:prstClr val="black"/>
                  </a:solidFill>
                  <a:effectLst>
                    <a:outerShdw blurRad="38100" dist="38100" dir="2700000" algn="tl">
                      <a:srgbClr val="000000">
                        <a:alpha val="43137"/>
                      </a:srgbClr>
                    </a:outerShdw>
                  </a:effectLst>
                  <a:cs typeface="Arial" charset="0"/>
                </a:rPr>
                <a:t>GOOGLE Classroom</a:t>
              </a:r>
              <a:endParaRPr lang="ru-RU" sz="2000" b="1" dirty="0">
                <a:solidFill>
                  <a:prstClr val="black"/>
                </a:solidFill>
                <a:effectLst>
                  <a:outerShdw blurRad="38100" dist="38100" dir="2700000" algn="tl">
                    <a:srgbClr val="000000">
                      <a:alpha val="43137"/>
                    </a:srgbClr>
                  </a:outerShdw>
                </a:effectLst>
                <a:cs typeface="Arial" charset="0"/>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605" r="12930"/>
            <a:stretch/>
          </p:blipFill>
          <p:spPr bwMode="auto">
            <a:xfrm>
              <a:off x="6246860" y="2782371"/>
              <a:ext cx="2789636" cy="165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Группа 4"/>
          <p:cNvGrpSpPr/>
          <p:nvPr/>
        </p:nvGrpSpPr>
        <p:grpSpPr>
          <a:xfrm>
            <a:off x="42483" y="3506688"/>
            <a:ext cx="2712013" cy="3136065"/>
            <a:chOff x="68961" y="2489988"/>
            <a:chExt cx="2712013" cy="2352049"/>
          </a:xfrm>
        </p:grpSpPr>
        <p:sp>
          <p:nvSpPr>
            <p:cNvPr id="27" name="TextBox 26"/>
            <p:cNvSpPr txBox="1"/>
            <p:nvPr/>
          </p:nvSpPr>
          <p:spPr bwMode="auto">
            <a:xfrm>
              <a:off x="68961" y="4245912"/>
              <a:ext cx="2712013" cy="596125"/>
            </a:xfrm>
            <a:prstGeom prst="rect">
              <a:avLst/>
            </a:prstGeom>
            <a:solidFill>
              <a:schemeClr val="bg1">
                <a:lumMod val="50000"/>
                <a:alpha val="60000"/>
              </a:schemeClr>
            </a:solidFill>
          </p:spPr>
          <p:txBody>
            <a:bodyPr>
              <a:spAutoFit/>
            </a:bodyPr>
            <a:lstStyle/>
            <a:p>
              <a:pPr algn="ctr">
                <a:lnSpc>
                  <a:spcPts val="1800"/>
                </a:lnSpc>
                <a:defRPr/>
              </a:pPr>
              <a:r>
                <a:rPr lang="ru-RU" sz="2000" b="1" dirty="0" smtClean="0">
                  <a:solidFill>
                    <a:prstClr val="black"/>
                  </a:solidFill>
                  <a:effectLst>
                    <a:outerShdw blurRad="38100" dist="38100" dir="2700000" algn="tl">
                      <a:srgbClr val="000000">
                        <a:alpha val="43137"/>
                      </a:srgbClr>
                    </a:outerShdw>
                  </a:effectLst>
                  <a:cs typeface="Arial" charset="0"/>
                </a:rPr>
                <a:t>100% покрытие интерактивными комплексами</a:t>
              </a:r>
              <a:endParaRPr lang="ru-RU" sz="2000" b="1" dirty="0">
                <a:solidFill>
                  <a:srgbClr val="FFFF00"/>
                </a:solidFill>
                <a:effectLst>
                  <a:outerShdw blurRad="38100" dist="38100" dir="2700000" algn="tl">
                    <a:srgbClr val="000000">
                      <a:alpha val="43137"/>
                    </a:srgbClr>
                  </a:outerShdw>
                </a:effectLst>
                <a:cs typeface="Arial" charset="0"/>
              </a:endParaRPr>
            </a:p>
          </p:txBody>
        </p:sp>
        <p:pic>
          <p:nvPicPr>
            <p:cNvPr id="31" name="Picture 1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697"/>
            <a:stretch/>
          </p:blipFill>
          <p:spPr bwMode="auto">
            <a:xfrm>
              <a:off x="75219" y="2489988"/>
              <a:ext cx="2705755" cy="174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AutoShape 4" descr="https://bluegadgettooth.com/wp-content/uploads/2017/11/Wireless_Mesh_System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4136303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1000"/>
                                        <p:tgtEl>
                                          <p:spTgt spid="1029"/>
                                        </p:tgtEl>
                                      </p:cBhvr>
                                    </p:animEffect>
                                    <p:anim calcmode="lin" valueType="num">
                                      <p:cBhvr>
                                        <p:cTn id="28" dur="1000" fill="hold"/>
                                        <p:tgtEl>
                                          <p:spTgt spid="1029"/>
                                        </p:tgtEl>
                                        <p:attrNameLst>
                                          <p:attrName>ppt_x</p:attrName>
                                        </p:attrNameLst>
                                      </p:cBhvr>
                                      <p:tavLst>
                                        <p:tav tm="0">
                                          <p:val>
                                            <p:strVal val="#ppt_x"/>
                                          </p:val>
                                        </p:tav>
                                        <p:tav tm="100000">
                                          <p:val>
                                            <p:strVal val="#ppt_x"/>
                                          </p:val>
                                        </p:tav>
                                      </p:tavLst>
                                    </p:anim>
                                    <p:anim calcmode="lin" valueType="num">
                                      <p:cBhvr>
                                        <p:cTn id="29" dur="1000" fill="hold"/>
                                        <p:tgtEl>
                                          <p:spTgt spid="102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ppt_x"/>
                                          </p:val>
                                        </p:tav>
                                        <p:tav tm="100000">
                                          <p:val>
                                            <p:strVal val="#ppt_x"/>
                                          </p:val>
                                        </p:tav>
                                      </p:tavLst>
                                    </p:anim>
                                    <p:anim calcmode="lin" valueType="num">
                                      <p:cBhvr additive="base">
                                        <p:cTn id="4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7"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900" decel="100000" fill="hold"/>
                                        <p:tgtEl>
                                          <p:spTgt spid="3"/>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1000" fill="hold"/>
                                        <p:tgtEl>
                                          <p:spTgt spid="9"/>
                                        </p:tgtEl>
                                        <p:attrNameLst>
                                          <p:attrName>ppt_x</p:attrName>
                                        </p:attrNameLst>
                                      </p:cBhvr>
                                      <p:tavLst>
                                        <p:tav tm="0">
                                          <p:val>
                                            <p:strVal val="#ppt_x"/>
                                          </p:val>
                                        </p:tav>
                                        <p:tav tm="100000">
                                          <p:val>
                                            <p:strVal val="#ppt_x"/>
                                          </p:val>
                                        </p:tav>
                                      </p:tavLst>
                                    </p:anim>
                                    <p:anim calcmode="lin" valueType="num">
                                      <p:cBhvr additive="base">
                                        <p:cTn id="5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a:extLst>
              <a:ext uri="{FF2B5EF4-FFF2-40B4-BE49-F238E27FC236}">
                <a16:creationId xmlns:a16="http://schemas.microsoft.com/office/drawing/2014/main" xmlns="" id="{640E51A0-90A3-435B-8825-7DE5EA0BC9B1}"/>
              </a:ext>
            </a:extLst>
          </p:cNvPr>
          <p:cNvGraphicFramePr>
            <a:graphicFrameLocks noGrp="1"/>
          </p:cNvGraphicFramePr>
          <p:nvPr>
            <p:extLst>
              <p:ext uri="{D42A27DB-BD31-4B8C-83A1-F6EECF244321}">
                <p14:modId xmlns:p14="http://schemas.microsoft.com/office/powerpoint/2010/main" val="285630139"/>
              </p:ext>
            </p:extLst>
          </p:nvPr>
        </p:nvGraphicFramePr>
        <p:xfrm>
          <a:off x="1" y="66477"/>
          <a:ext cx="9113514" cy="6508780"/>
        </p:xfrm>
        <a:graphic>
          <a:graphicData uri="http://schemas.openxmlformats.org/drawingml/2006/table">
            <a:tbl>
              <a:tblPr firstRow="1" bandRow="1">
                <a:tableStyleId>{5940675A-B579-460E-94D1-54222C63F5DA}</a:tableStyleId>
              </a:tblPr>
              <a:tblGrid>
                <a:gridCol w="467543">
                  <a:extLst>
                    <a:ext uri="{9D8B030D-6E8A-4147-A177-3AD203B41FA5}">
                      <a16:colId xmlns:a16="http://schemas.microsoft.com/office/drawing/2014/main" xmlns="" val="1385716678"/>
                    </a:ext>
                  </a:extLst>
                </a:gridCol>
                <a:gridCol w="149693"/>
                <a:gridCol w="3859622">
                  <a:extLst>
                    <a:ext uri="{9D8B030D-6E8A-4147-A177-3AD203B41FA5}">
                      <a16:colId xmlns:a16="http://schemas.microsoft.com/office/drawing/2014/main" xmlns="" val="2295707453"/>
                    </a:ext>
                  </a:extLst>
                </a:gridCol>
                <a:gridCol w="1635759"/>
                <a:gridCol w="1581579">
                  <a:extLst>
                    <a:ext uri="{9D8B030D-6E8A-4147-A177-3AD203B41FA5}">
                      <a16:colId xmlns:a16="http://schemas.microsoft.com/office/drawing/2014/main" xmlns="" val="2044596280"/>
                    </a:ext>
                  </a:extLst>
                </a:gridCol>
                <a:gridCol w="1419318"/>
              </a:tblGrid>
              <a:tr h="387817">
                <a:tc gridSpan="2">
                  <a:txBody>
                    <a:bodyPr/>
                    <a:lstStyle/>
                    <a:p>
                      <a:pPr algn="ctr"/>
                      <a:r>
                        <a:rPr lang="ru-RU" sz="1900" dirty="0"/>
                        <a:t>№</a:t>
                      </a:r>
                    </a:p>
                  </a:txBody>
                  <a:tcPr marL="68580" marR="68580"/>
                </a:tc>
                <a:tc hMerge="1">
                  <a:txBody>
                    <a:bodyPr/>
                    <a:lstStyle/>
                    <a:p>
                      <a:endParaRPr lang="ru-RU"/>
                    </a:p>
                  </a:txBody>
                  <a:tcPr/>
                </a:tc>
                <a:tc>
                  <a:txBody>
                    <a:bodyPr/>
                    <a:lstStyle/>
                    <a:p>
                      <a:pPr algn="ctr"/>
                      <a:r>
                        <a:rPr lang="ru-RU" sz="1900" dirty="0"/>
                        <a:t>Наименование проекта</a:t>
                      </a:r>
                    </a:p>
                  </a:txBody>
                  <a:tcPr marL="68580" marR="68580"/>
                </a:tc>
                <a:tc>
                  <a:txBody>
                    <a:bodyPr/>
                    <a:lstStyle/>
                    <a:p>
                      <a:pPr algn="ctr"/>
                      <a:r>
                        <a:rPr lang="ru-RU" sz="1900" dirty="0"/>
                        <a:t>Руководитель</a:t>
                      </a:r>
                    </a:p>
                  </a:txBody>
                  <a:tcPr marL="68580" marR="68580"/>
                </a:tc>
                <a:tc>
                  <a:txBody>
                    <a:bodyPr/>
                    <a:lstStyle/>
                    <a:p>
                      <a:pPr algn="ctr"/>
                      <a:r>
                        <a:rPr lang="ru-RU" sz="1900" dirty="0"/>
                        <a:t>предмет</a:t>
                      </a:r>
                    </a:p>
                  </a:txBody>
                  <a:tcPr marL="68580" marR="68580"/>
                </a:tc>
                <a:tc>
                  <a:txBody>
                    <a:bodyPr/>
                    <a:lstStyle/>
                    <a:p>
                      <a:pPr algn="ctr"/>
                      <a:r>
                        <a:rPr lang="ru-RU" sz="1900" dirty="0" smtClean="0"/>
                        <a:t>проектант</a:t>
                      </a:r>
                      <a:endParaRPr lang="ru-RU" sz="1900" dirty="0"/>
                    </a:p>
                  </a:txBody>
                  <a:tcPr marL="68580" marR="68580"/>
                </a:tc>
                <a:extLst>
                  <a:ext uri="{0D108BD9-81ED-4DB2-BD59-A6C34878D82A}">
                    <a16:rowId xmlns:a16="http://schemas.microsoft.com/office/drawing/2014/main" xmlns="" val="2674376806"/>
                  </a:ext>
                </a:extLst>
              </a:tr>
              <a:tr h="579120">
                <a:tc gridSpan="6">
                  <a:txBody>
                    <a:bodyPr/>
                    <a:lstStyle/>
                    <a:p>
                      <a:pPr algn="ctr"/>
                      <a:r>
                        <a:rPr lang="ru-RU" sz="4400" dirty="0" smtClean="0">
                          <a:solidFill>
                            <a:srgbClr val="C00000"/>
                          </a:solidFill>
                          <a:effectLst>
                            <a:outerShdw blurRad="38100" dist="38100" dir="2700000" algn="tl">
                              <a:srgbClr val="000000">
                                <a:alpha val="43137"/>
                              </a:srgbClr>
                            </a:outerShdw>
                          </a:effectLst>
                        </a:rPr>
                        <a:t>Проектная деятельность учащихся</a:t>
                      </a:r>
                      <a:endParaRPr lang="ru-RU" sz="4400" dirty="0">
                        <a:solidFill>
                          <a:srgbClr val="C00000"/>
                        </a:solidFill>
                        <a:effectLst>
                          <a:outerShdw blurRad="38100" dist="38100" dir="2700000" algn="tl">
                            <a:srgbClr val="000000">
                              <a:alpha val="43137"/>
                            </a:srgbClr>
                          </a:outerShdw>
                        </a:effectLst>
                      </a:endParaRPr>
                    </a:p>
                  </a:txBody>
                  <a:tcPr marL="68580" marR="68580"/>
                </a:tc>
                <a:tc hMerge="1">
                  <a:txBody>
                    <a:bodyPr/>
                    <a:lstStyle/>
                    <a:p>
                      <a:endParaRPr lang="ru-RU"/>
                    </a:p>
                  </a:txBody>
                  <a:tcPr/>
                </a:tc>
                <a:tc hMerge="1">
                  <a:txBody>
                    <a:bodyPr/>
                    <a:lstStyle/>
                    <a:p>
                      <a:endParaRPr lang="ru-RU" sz="1800" dirty="0"/>
                    </a:p>
                  </a:txBody>
                  <a:tcPr/>
                </a:tc>
                <a:tc hMerge="1">
                  <a:txBody>
                    <a:bodyPr/>
                    <a:lstStyle/>
                    <a:p>
                      <a:endParaRPr lang="ru-RU"/>
                    </a:p>
                  </a:txBody>
                  <a:tcPr/>
                </a:tc>
                <a:tc hMerge="1">
                  <a:txBody>
                    <a:bodyPr/>
                    <a:lstStyle/>
                    <a:p>
                      <a:endParaRPr lang="ru-RU" sz="1800" dirty="0"/>
                    </a:p>
                  </a:txBody>
                  <a:tcPr/>
                </a:tc>
                <a:tc hMerge="1">
                  <a:txBody>
                    <a:bodyPr/>
                    <a:lstStyle/>
                    <a:p>
                      <a:endParaRPr lang="ru-RU"/>
                    </a:p>
                  </a:txBody>
                  <a:tcPr/>
                </a:tc>
              </a:tr>
              <a:tr h="375920">
                <a:tc>
                  <a:txBody>
                    <a:bodyPr/>
                    <a:lstStyle/>
                    <a:p>
                      <a:r>
                        <a:rPr lang="ru-RU" sz="1900" dirty="0"/>
                        <a:t>1</a:t>
                      </a:r>
                    </a:p>
                  </a:txBody>
                  <a:tcPr marL="68580" marR="68580"/>
                </a:tc>
                <a:tc gridSpan="2">
                  <a:txBody>
                    <a:bodyPr/>
                    <a:lstStyle/>
                    <a:p>
                      <a:r>
                        <a:rPr lang="ru-RU" sz="1900" dirty="0"/>
                        <a:t>Создание </a:t>
                      </a:r>
                      <a:r>
                        <a:rPr lang="ru-RU" sz="1900" dirty="0" err="1"/>
                        <a:t>аквафермы</a:t>
                      </a:r>
                      <a:endParaRPr lang="ru-RU" sz="1900" dirty="0"/>
                    </a:p>
                  </a:txBody>
                  <a:tcPr marL="68580" marR="68580"/>
                </a:tc>
                <a:tc hMerge="1">
                  <a:txBody>
                    <a:bodyPr/>
                    <a:lstStyle/>
                    <a:p>
                      <a:endParaRPr lang="ru-RU" sz="1900" dirty="0"/>
                    </a:p>
                  </a:txBody>
                  <a:tcPr marL="68580" marR="68580"/>
                </a:tc>
                <a:tc>
                  <a:txBody>
                    <a:bodyPr/>
                    <a:lstStyle/>
                    <a:p>
                      <a:r>
                        <a:rPr lang="ru-RU" sz="1900" dirty="0"/>
                        <a:t>Тропин</a:t>
                      </a:r>
                    </a:p>
                  </a:txBody>
                  <a:tcPr marL="68580" marR="68580"/>
                </a:tc>
                <a:tc>
                  <a:txBody>
                    <a:bodyPr/>
                    <a:lstStyle/>
                    <a:p>
                      <a:r>
                        <a:rPr lang="ru-RU" sz="1900" dirty="0"/>
                        <a:t>Биология</a:t>
                      </a:r>
                    </a:p>
                  </a:txBody>
                  <a:tcPr marL="68580" marR="68580"/>
                </a:tc>
                <a:tc>
                  <a:txBody>
                    <a:bodyPr/>
                    <a:lstStyle/>
                    <a:p>
                      <a:r>
                        <a:rPr lang="ru-RU" sz="1900" smtClean="0"/>
                        <a:t>Субботин</a:t>
                      </a:r>
                      <a:endParaRPr lang="ru-RU" sz="1900" dirty="0"/>
                    </a:p>
                  </a:txBody>
                  <a:tcPr marL="68580" marR="68580"/>
                </a:tc>
                <a:extLst>
                  <a:ext uri="{0D108BD9-81ED-4DB2-BD59-A6C34878D82A}">
                    <a16:rowId xmlns:a16="http://schemas.microsoft.com/office/drawing/2014/main" xmlns="" val="1037734550"/>
                  </a:ext>
                </a:extLst>
              </a:tr>
              <a:tr h="375920">
                <a:tc>
                  <a:txBody>
                    <a:bodyPr/>
                    <a:lstStyle/>
                    <a:p>
                      <a:r>
                        <a:rPr lang="ru-RU" sz="1900" dirty="0"/>
                        <a:t>2</a:t>
                      </a:r>
                    </a:p>
                  </a:txBody>
                  <a:tcPr marL="68580" marR="68580"/>
                </a:tc>
                <a:tc gridSpan="2">
                  <a:txBody>
                    <a:bodyPr/>
                    <a:lstStyle/>
                    <a:p>
                      <a:r>
                        <a:rPr lang="ru-RU" sz="1900" dirty="0" err="1"/>
                        <a:t>Вермикультивирование</a:t>
                      </a:r>
                      <a:endParaRPr lang="ru-RU" sz="1900" dirty="0"/>
                    </a:p>
                  </a:txBody>
                  <a:tcPr marL="68580" marR="68580"/>
                </a:tc>
                <a:tc hMerge="1">
                  <a:txBody>
                    <a:bodyPr/>
                    <a:lstStyle/>
                    <a:p>
                      <a:endParaRPr lang="ru-RU" sz="1900" dirty="0"/>
                    </a:p>
                  </a:txBody>
                  <a:tcPr marL="68580" marR="68580"/>
                </a:tc>
                <a:tc>
                  <a:txBody>
                    <a:bodyPr/>
                    <a:lstStyle/>
                    <a:p>
                      <a:r>
                        <a:rPr lang="ru-RU" sz="1900" dirty="0" err="1" smtClean="0"/>
                        <a:t>Будаев</a:t>
                      </a:r>
                      <a:endParaRPr lang="ru-RU" sz="1900" dirty="0"/>
                    </a:p>
                  </a:txBody>
                  <a:tcPr marL="68580" marR="68580"/>
                </a:tc>
                <a:tc>
                  <a:txBody>
                    <a:bodyPr/>
                    <a:lstStyle/>
                    <a:p>
                      <a:r>
                        <a:rPr lang="ru-RU" sz="1900" dirty="0"/>
                        <a:t>Биология</a:t>
                      </a:r>
                    </a:p>
                  </a:txBody>
                  <a:tcPr marL="68580" marR="68580"/>
                </a:tc>
                <a:tc>
                  <a:txBody>
                    <a:bodyPr/>
                    <a:lstStyle/>
                    <a:p>
                      <a:endParaRPr lang="ru-RU" dirty="0"/>
                    </a:p>
                  </a:txBody>
                  <a:tcPr marL="68580" marR="68580"/>
                </a:tc>
                <a:extLst>
                  <a:ext uri="{0D108BD9-81ED-4DB2-BD59-A6C34878D82A}">
                    <a16:rowId xmlns:a16="http://schemas.microsoft.com/office/drawing/2014/main" xmlns="" val="3839171786"/>
                  </a:ext>
                </a:extLst>
              </a:tr>
              <a:tr h="375920">
                <a:tc>
                  <a:txBody>
                    <a:bodyPr/>
                    <a:lstStyle/>
                    <a:p>
                      <a:r>
                        <a:rPr lang="ru-RU" sz="1900" dirty="0"/>
                        <a:t>3</a:t>
                      </a:r>
                    </a:p>
                  </a:txBody>
                  <a:tcPr marL="68580" marR="68580"/>
                </a:tc>
                <a:tc gridSpan="2">
                  <a:txBody>
                    <a:bodyPr/>
                    <a:lstStyle/>
                    <a:p>
                      <a:r>
                        <a:rPr lang="ru-RU" sz="1900" dirty="0"/>
                        <a:t>Создание грибной </a:t>
                      </a:r>
                      <a:r>
                        <a:rPr lang="ru-RU" sz="1900" dirty="0" smtClean="0"/>
                        <a:t>фермы</a:t>
                      </a:r>
                      <a:endParaRPr lang="ru-RU" sz="1900" dirty="0"/>
                    </a:p>
                  </a:txBody>
                  <a:tcPr marL="68580" marR="68580"/>
                </a:tc>
                <a:tc hMerge="1">
                  <a:txBody>
                    <a:bodyPr/>
                    <a:lstStyle/>
                    <a:p>
                      <a:endParaRPr lang="ru-RU" sz="1900" dirty="0"/>
                    </a:p>
                  </a:txBody>
                  <a:tcPr marL="68580" marR="68580"/>
                </a:tc>
                <a:tc>
                  <a:txBody>
                    <a:bodyPr/>
                    <a:lstStyle/>
                    <a:p>
                      <a:r>
                        <a:rPr lang="ru-RU" sz="1900" dirty="0"/>
                        <a:t>Полянский</a:t>
                      </a:r>
                    </a:p>
                  </a:txBody>
                  <a:tcPr marL="68580" marR="68580"/>
                </a:tc>
                <a:tc>
                  <a:txBody>
                    <a:bodyPr/>
                    <a:lstStyle/>
                    <a:p>
                      <a:r>
                        <a:rPr lang="ru-RU" sz="1900" dirty="0"/>
                        <a:t>биология</a:t>
                      </a:r>
                    </a:p>
                  </a:txBody>
                  <a:tcPr marL="68580" marR="68580"/>
                </a:tc>
                <a:tc>
                  <a:txBody>
                    <a:bodyPr/>
                    <a:lstStyle/>
                    <a:p>
                      <a:r>
                        <a:rPr lang="ru-RU" sz="1900" dirty="0"/>
                        <a:t>Назарова</a:t>
                      </a:r>
                    </a:p>
                  </a:txBody>
                  <a:tcPr marL="68580" marR="68580"/>
                </a:tc>
                <a:extLst>
                  <a:ext uri="{0D108BD9-81ED-4DB2-BD59-A6C34878D82A}">
                    <a16:rowId xmlns:a16="http://schemas.microsoft.com/office/drawing/2014/main" xmlns="" val="670880057"/>
                  </a:ext>
                </a:extLst>
              </a:tr>
              <a:tr h="453072">
                <a:tc>
                  <a:txBody>
                    <a:bodyPr/>
                    <a:lstStyle/>
                    <a:p>
                      <a:r>
                        <a:rPr lang="ru-RU" sz="1900" dirty="0"/>
                        <a:t>4</a:t>
                      </a:r>
                    </a:p>
                  </a:txBody>
                  <a:tcPr marL="68580" marR="68580"/>
                </a:tc>
                <a:tc gridSpan="2">
                  <a:txBody>
                    <a:bodyPr/>
                    <a:lstStyle/>
                    <a:p>
                      <a:r>
                        <a:rPr lang="ru-RU" sz="1900" dirty="0" smtClean="0"/>
                        <a:t>Создание системы автоматического полива</a:t>
                      </a:r>
                      <a:endParaRPr lang="ru-RU" sz="1900" dirty="0"/>
                    </a:p>
                  </a:txBody>
                  <a:tcPr marL="68580" marR="68580"/>
                </a:tc>
                <a:tc hMerge="1">
                  <a:txBody>
                    <a:bodyPr/>
                    <a:lstStyle/>
                    <a:p>
                      <a:endParaRPr lang="ru-RU" sz="1900" dirty="0"/>
                    </a:p>
                  </a:txBody>
                  <a:tcPr marL="68580" marR="68580"/>
                </a:tc>
                <a:tc>
                  <a:txBody>
                    <a:bodyPr/>
                    <a:lstStyle/>
                    <a:p>
                      <a:r>
                        <a:rPr lang="ru-RU" sz="1900" dirty="0" smtClean="0"/>
                        <a:t>Самойлов</a:t>
                      </a:r>
                      <a:endParaRPr lang="ru-RU" sz="1900" dirty="0"/>
                    </a:p>
                  </a:txBody>
                  <a:tcPr marL="68580" marR="68580"/>
                </a:tc>
                <a:tc>
                  <a:txBody>
                    <a:bodyPr/>
                    <a:lstStyle/>
                    <a:p>
                      <a:r>
                        <a:rPr lang="ru-RU" sz="1900" dirty="0" smtClean="0"/>
                        <a:t>Информатика</a:t>
                      </a:r>
                      <a:endParaRPr lang="ru-RU" sz="1900" dirty="0"/>
                    </a:p>
                  </a:txBody>
                  <a:tcPr marL="68580" marR="68580"/>
                </a:tc>
                <a:tc>
                  <a:txBody>
                    <a:bodyPr/>
                    <a:lstStyle/>
                    <a:p>
                      <a:r>
                        <a:rPr lang="ru-RU" sz="1900" dirty="0" smtClean="0"/>
                        <a:t>Ястребов</a:t>
                      </a:r>
                      <a:endParaRPr lang="ru-RU" sz="1900" dirty="0"/>
                    </a:p>
                  </a:txBody>
                  <a:tcPr marL="68580" marR="68580"/>
                </a:tc>
                <a:extLst>
                  <a:ext uri="{0D108BD9-81ED-4DB2-BD59-A6C34878D82A}">
                    <a16:rowId xmlns:a16="http://schemas.microsoft.com/office/drawing/2014/main" xmlns="" val="1639246135"/>
                  </a:ext>
                </a:extLst>
              </a:tr>
              <a:tr h="375920">
                <a:tc>
                  <a:txBody>
                    <a:bodyPr/>
                    <a:lstStyle/>
                    <a:p>
                      <a:r>
                        <a:rPr lang="ru-RU" sz="1900" dirty="0"/>
                        <a:t>5</a:t>
                      </a:r>
                    </a:p>
                  </a:txBody>
                  <a:tcPr marL="68580" marR="68580"/>
                </a:tc>
                <a:tc gridSpan="2">
                  <a:txBody>
                    <a:bodyPr/>
                    <a:lstStyle/>
                    <a:p>
                      <a:r>
                        <a:rPr lang="ru-RU" sz="1900" dirty="0"/>
                        <a:t>Технология </a:t>
                      </a:r>
                      <a:r>
                        <a:rPr lang="en-US" sz="1900" dirty="0"/>
                        <a:t>Zip-group</a:t>
                      </a:r>
                      <a:endParaRPr lang="ru-RU" sz="1900" dirty="0"/>
                    </a:p>
                  </a:txBody>
                  <a:tcPr marL="68580" marR="68580"/>
                </a:tc>
                <a:tc hMerge="1">
                  <a:txBody>
                    <a:bodyPr/>
                    <a:lstStyle/>
                    <a:p>
                      <a:endParaRPr lang="ru-RU" sz="1900" dirty="0"/>
                    </a:p>
                  </a:txBody>
                  <a:tcPr marL="68580" marR="68580"/>
                </a:tc>
                <a:tc>
                  <a:txBody>
                    <a:bodyPr/>
                    <a:lstStyle/>
                    <a:p>
                      <a:r>
                        <a:rPr lang="ru-RU" sz="1900" dirty="0" err="1" smtClean="0"/>
                        <a:t>Удовик</a:t>
                      </a:r>
                      <a:r>
                        <a:rPr lang="ru-RU" sz="1900" dirty="0" smtClean="0"/>
                        <a:t> Ю.К.</a:t>
                      </a:r>
                      <a:endParaRPr lang="ru-RU" sz="1900" dirty="0"/>
                    </a:p>
                  </a:txBody>
                  <a:tcPr marL="68580" marR="68580"/>
                </a:tc>
                <a:tc>
                  <a:txBody>
                    <a:bodyPr/>
                    <a:lstStyle/>
                    <a:p>
                      <a:r>
                        <a:rPr lang="ru-RU" sz="1900" dirty="0" smtClean="0"/>
                        <a:t>Биология</a:t>
                      </a:r>
                      <a:endParaRPr lang="ru-RU" sz="1900" dirty="0"/>
                    </a:p>
                  </a:txBody>
                  <a:tcPr marL="68580" marR="68580"/>
                </a:tc>
                <a:tc>
                  <a:txBody>
                    <a:bodyPr/>
                    <a:lstStyle/>
                    <a:p>
                      <a:endParaRPr lang="ru-RU" dirty="0"/>
                    </a:p>
                  </a:txBody>
                  <a:tcPr marL="68580" marR="68580"/>
                </a:tc>
                <a:extLst>
                  <a:ext uri="{0D108BD9-81ED-4DB2-BD59-A6C34878D82A}">
                    <a16:rowId xmlns:a16="http://schemas.microsoft.com/office/drawing/2014/main" xmlns="" val="960130662"/>
                  </a:ext>
                </a:extLst>
              </a:tr>
              <a:tr h="375920">
                <a:tc>
                  <a:txBody>
                    <a:bodyPr/>
                    <a:lstStyle/>
                    <a:p>
                      <a:r>
                        <a:rPr lang="ru-RU" sz="1900" dirty="0"/>
                        <a:t>6</a:t>
                      </a:r>
                    </a:p>
                  </a:txBody>
                  <a:tcPr marL="68580" marR="68580"/>
                </a:tc>
                <a:tc gridSpan="2">
                  <a:txBody>
                    <a:bodyPr/>
                    <a:lstStyle/>
                    <a:p>
                      <a:r>
                        <a:rPr lang="ru-RU" sz="1900" dirty="0"/>
                        <a:t>Технология гидропоника</a:t>
                      </a:r>
                    </a:p>
                  </a:txBody>
                  <a:tcPr marL="68580" marR="68580"/>
                </a:tc>
                <a:tc hMerge="1">
                  <a:txBody>
                    <a:bodyPr/>
                    <a:lstStyle/>
                    <a:p>
                      <a:endParaRPr lang="ru-RU" sz="19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900" dirty="0" err="1" smtClean="0"/>
                        <a:t>Удовик</a:t>
                      </a:r>
                      <a:r>
                        <a:rPr lang="ru-RU" sz="1900" dirty="0" smtClean="0"/>
                        <a:t> Ю.К.</a:t>
                      </a:r>
                    </a:p>
                  </a:txBody>
                  <a:tcPr marL="68580" marR="68580"/>
                </a:tc>
                <a:tc>
                  <a:txBody>
                    <a:bodyPr/>
                    <a:lstStyle/>
                    <a:p>
                      <a:endParaRPr lang="ru-RU" sz="1900" dirty="0"/>
                    </a:p>
                  </a:txBody>
                  <a:tcPr marL="68580" marR="68580"/>
                </a:tc>
                <a:tc>
                  <a:txBody>
                    <a:bodyPr/>
                    <a:lstStyle/>
                    <a:p>
                      <a:endParaRPr lang="ru-RU" dirty="0"/>
                    </a:p>
                  </a:txBody>
                  <a:tcPr marL="68580" marR="68580"/>
                </a:tc>
                <a:extLst>
                  <a:ext uri="{0D108BD9-81ED-4DB2-BD59-A6C34878D82A}">
                    <a16:rowId xmlns:a16="http://schemas.microsoft.com/office/drawing/2014/main" xmlns="" val="4087406029"/>
                  </a:ext>
                </a:extLst>
              </a:tr>
              <a:tr h="375920">
                <a:tc>
                  <a:txBody>
                    <a:bodyPr/>
                    <a:lstStyle/>
                    <a:p>
                      <a:r>
                        <a:rPr lang="ru-RU" sz="1900" dirty="0"/>
                        <a:t>7</a:t>
                      </a:r>
                    </a:p>
                  </a:txBody>
                  <a:tcPr marL="68580" marR="68580"/>
                </a:tc>
                <a:tc gridSpan="2">
                  <a:txBody>
                    <a:bodyPr/>
                    <a:lstStyle/>
                    <a:p>
                      <a:r>
                        <a:rPr lang="ru-RU" sz="1900" dirty="0"/>
                        <a:t>Технология аэропоника</a:t>
                      </a:r>
                    </a:p>
                  </a:txBody>
                  <a:tcPr marL="68580" marR="68580"/>
                </a:tc>
                <a:tc hMerge="1">
                  <a:txBody>
                    <a:bodyPr/>
                    <a:lstStyle/>
                    <a:p>
                      <a:endParaRPr lang="ru-RU" sz="1900"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900" dirty="0" err="1" smtClean="0"/>
                        <a:t>Удовик</a:t>
                      </a:r>
                      <a:r>
                        <a:rPr lang="ru-RU" sz="1900" dirty="0" smtClean="0"/>
                        <a:t> Ю.К.</a:t>
                      </a:r>
                    </a:p>
                  </a:txBody>
                  <a:tcPr marL="68580" marR="68580"/>
                </a:tc>
                <a:tc>
                  <a:txBody>
                    <a:bodyPr/>
                    <a:lstStyle/>
                    <a:p>
                      <a:endParaRPr lang="ru-RU" sz="1900" dirty="0"/>
                    </a:p>
                  </a:txBody>
                  <a:tcPr marL="68580" marR="68580"/>
                </a:tc>
                <a:tc>
                  <a:txBody>
                    <a:bodyPr/>
                    <a:lstStyle/>
                    <a:p>
                      <a:endParaRPr lang="ru-RU" dirty="0"/>
                    </a:p>
                  </a:txBody>
                  <a:tcPr marL="68580" marR="68580"/>
                </a:tc>
                <a:extLst>
                  <a:ext uri="{0D108BD9-81ED-4DB2-BD59-A6C34878D82A}">
                    <a16:rowId xmlns:a16="http://schemas.microsoft.com/office/drawing/2014/main" xmlns="" val="4114295829"/>
                  </a:ext>
                </a:extLst>
              </a:tr>
              <a:tr h="390723">
                <a:tc>
                  <a:txBody>
                    <a:bodyPr/>
                    <a:lstStyle/>
                    <a:p>
                      <a:r>
                        <a:rPr lang="ru-RU" sz="1900" dirty="0"/>
                        <a:t>8</a:t>
                      </a:r>
                    </a:p>
                  </a:txBody>
                  <a:tcPr marL="68580" marR="68580"/>
                </a:tc>
                <a:tc gridSpan="2">
                  <a:txBody>
                    <a:bodyPr/>
                    <a:lstStyle/>
                    <a:p>
                      <a:r>
                        <a:rPr lang="ru-RU" sz="1900" dirty="0" smtClean="0"/>
                        <a:t>Создание мини-</a:t>
                      </a:r>
                      <a:r>
                        <a:rPr lang="ru-RU" sz="1900" dirty="0" err="1" smtClean="0"/>
                        <a:t>биогенератора</a:t>
                      </a:r>
                      <a:endParaRPr lang="ru-RU" sz="1900" dirty="0"/>
                    </a:p>
                  </a:txBody>
                  <a:tcPr marL="68580" marR="68580"/>
                </a:tc>
                <a:tc hMerge="1">
                  <a:txBody>
                    <a:bodyPr/>
                    <a:lstStyle/>
                    <a:p>
                      <a:endParaRPr lang="ru-RU" sz="1900" dirty="0"/>
                    </a:p>
                  </a:txBody>
                  <a:tcPr marL="68580" marR="68580"/>
                </a:tc>
                <a:tc>
                  <a:txBody>
                    <a:bodyPr/>
                    <a:lstStyle/>
                    <a:p>
                      <a:r>
                        <a:rPr lang="ru-RU" sz="1900" dirty="0"/>
                        <a:t>Полянский</a:t>
                      </a:r>
                    </a:p>
                  </a:txBody>
                  <a:tcPr marL="68580" marR="68580"/>
                </a:tc>
                <a:tc>
                  <a:txBody>
                    <a:bodyPr/>
                    <a:lstStyle/>
                    <a:p>
                      <a:r>
                        <a:rPr lang="ru-RU" sz="1900" dirty="0"/>
                        <a:t>Биология</a:t>
                      </a:r>
                    </a:p>
                  </a:txBody>
                  <a:tcPr marL="68580" marR="68580"/>
                </a:tc>
                <a:tc>
                  <a:txBody>
                    <a:bodyPr/>
                    <a:lstStyle/>
                    <a:p>
                      <a:r>
                        <a:rPr lang="ru-RU" sz="1900" dirty="0" smtClean="0"/>
                        <a:t>Соловьев</a:t>
                      </a:r>
                      <a:endParaRPr lang="ru-RU" sz="1900" dirty="0"/>
                    </a:p>
                  </a:txBody>
                  <a:tcPr marL="68580" marR="68580"/>
                </a:tc>
                <a:extLst>
                  <a:ext uri="{0D108BD9-81ED-4DB2-BD59-A6C34878D82A}">
                    <a16:rowId xmlns:a16="http://schemas.microsoft.com/office/drawing/2014/main" xmlns="" val="3954476542"/>
                  </a:ext>
                </a:extLst>
              </a:tr>
              <a:tr h="392608">
                <a:tc>
                  <a:txBody>
                    <a:bodyPr/>
                    <a:lstStyle/>
                    <a:p>
                      <a:r>
                        <a:rPr lang="ru-RU" sz="1900" dirty="0"/>
                        <a:t>9</a:t>
                      </a:r>
                    </a:p>
                  </a:txBody>
                  <a:tcPr marL="68580" marR="68580"/>
                </a:tc>
                <a:tc gridSpan="2">
                  <a:txBody>
                    <a:bodyPr/>
                    <a:lstStyle/>
                    <a:p>
                      <a:r>
                        <a:rPr lang="ru-RU" sz="1900" dirty="0"/>
                        <a:t>Создание крольчатника с </a:t>
                      </a:r>
                      <a:r>
                        <a:rPr lang="ru-RU" sz="1900" dirty="0" smtClean="0"/>
                        <a:t>утилизацией </a:t>
                      </a:r>
                      <a:r>
                        <a:rPr lang="ru-RU" sz="1900" dirty="0"/>
                        <a:t>отходов</a:t>
                      </a:r>
                    </a:p>
                  </a:txBody>
                  <a:tcPr marL="68580" marR="68580"/>
                </a:tc>
                <a:tc hMerge="1">
                  <a:txBody>
                    <a:bodyPr/>
                    <a:lstStyle/>
                    <a:p>
                      <a:endParaRPr lang="ru-RU" sz="1900" dirty="0"/>
                    </a:p>
                  </a:txBody>
                  <a:tcPr marL="68580" marR="68580"/>
                </a:tc>
                <a:tc>
                  <a:txBody>
                    <a:bodyPr/>
                    <a:lstStyle/>
                    <a:p>
                      <a:r>
                        <a:rPr lang="ru-RU" sz="1900" dirty="0" err="1"/>
                        <a:t>Удовик</a:t>
                      </a:r>
                      <a:r>
                        <a:rPr lang="ru-RU" sz="1900" dirty="0"/>
                        <a:t> Ю.П.</a:t>
                      </a:r>
                    </a:p>
                  </a:txBody>
                  <a:tcPr marL="68580" marR="68580"/>
                </a:tc>
                <a:tc>
                  <a:txBody>
                    <a:bodyPr/>
                    <a:lstStyle/>
                    <a:p>
                      <a:r>
                        <a:rPr lang="ru-RU" sz="1900" dirty="0"/>
                        <a:t>Биология</a:t>
                      </a:r>
                    </a:p>
                  </a:txBody>
                  <a:tcPr marL="68580" marR="68580"/>
                </a:tc>
                <a:tc>
                  <a:txBody>
                    <a:bodyPr/>
                    <a:lstStyle/>
                    <a:p>
                      <a:endParaRPr lang="ru-RU" dirty="0"/>
                    </a:p>
                  </a:txBody>
                  <a:tcPr marL="68580" marR="68580"/>
                </a:tc>
                <a:extLst>
                  <a:ext uri="{0D108BD9-81ED-4DB2-BD59-A6C34878D82A}">
                    <a16:rowId xmlns:a16="http://schemas.microsoft.com/office/drawing/2014/main" xmlns="" val="1036793085"/>
                  </a:ext>
                </a:extLst>
              </a:tr>
              <a:tr h="382191">
                <a:tc>
                  <a:txBody>
                    <a:bodyPr/>
                    <a:lstStyle/>
                    <a:p>
                      <a:r>
                        <a:rPr lang="ru-RU" sz="1900" dirty="0"/>
                        <a:t>10</a:t>
                      </a:r>
                    </a:p>
                  </a:txBody>
                  <a:tcPr marL="68580" marR="68580"/>
                </a:tc>
                <a:tc gridSpan="2">
                  <a:txBody>
                    <a:bodyPr/>
                    <a:lstStyle/>
                    <a:p>
                      <a:r>
                        <a:rPr lang="ru-RU" sz="1900" dirty="0" smtClean="0"/>
                        <a:t>Влияние музыки на развитие растений</a:t>
                      </a:r>
                      <a:endParaRPr lang="ru-RU" sz="1900" dirty="0"/>
                    </a:p>
                  </a:txBody>
                  <a:tcPr marL="68580" marR="68580"/>
                </a:tc>
                <a:tc hMerge="1">
                  <a:txBody>
                    <a:bodyPr/>
                    <a:lstStyle/>
                    <a:p>
                      <a:endParaRPr lang="ru-RU" sz="1900" dirty="0"/>
                    </a:p>
                  </a:txBody>
                  <a:tcPr marL="68580" marR="68580"/>
                </a:tc>
                <a:tc>
                  <a:txBody>
                    <a:bodyPr/>
                    <a:lstStyle/>
                    <a:p>
                      <a:r>
                        <a:rPr lang="ru-RU" sz="1900" dirty="0" smtClean="0"/>
                        <a:t>Полянский</a:t>
                      </a:r>
                      <a:endParaRPr lang="ru-RU" sz="1900" dirty="0"/>
                    </a:p>
                  </a:txBody>
                  <a:tcPr marL="68580" marR="68580"/>
                </a:tc>
                <a:tc>
                  <a:txBody>
                    <a:bodyPr/>
                    <a:lstStyle/>
                    <a:p>
                      <a:r>
                        <a:rPr lang="ru-RU" sz="1900" dirty="0" smtClean="0"/>
                        <a:t>Биология</a:t>
                      </a:r>
                      <a:endParaRPr lang="ru-RU" sz="1900" dirty="0"/>
                    </a:p>
                  </a:txBody>
                  <a:tcPr marL="68580" marR="68580"/>
                </a:tc>
                <a:tc>
                  <a:txBody>
                    <a:bodyPr/>
                    <a:lstStyle/>
                    <a:p>
                      <a:r>
                        <a:rPr lang="ru-RU" sz="1900" dirty="0" smtClean="0"/>
                        <a:t>Мишина</a:t>
                      </a:r>
                      <a:endParaRPr lang="ru-RU" sz="1900" dirty="0"/>
                    </a:p>
                  </a:txBody>
                  <a:tcPr marL="68580" marR="68580"/>
                </a:tc>
                <a:extLst>
                  <a:ext uri="{0D108BD9-81ED-4DB2-BD59-A6C34878D82A}">
                    <a16:rowId xmlns:a16="http://schemas.microsoft.com/office/drawing/2014/main" xmlns="" val="639509659"/>
                  </a:ext>
                </a:extLst>
              </a:tr>
              <a:tr h="422031">
                <a:tc>
                  <a:txBody>
                    <a:bodyPr/>
                    <a:lstStyle/>
                    <a:p>
                      <a:r>
                        <a:rPr lang="ru-RU" sz="1900" dirty="0"/>
                        <a:t>11</a:t>
                      </a:r>
                    </a:p>
                  </a:txBody>
                  <a:tcPr marL="68580" marR="68580"/>
                </a:tc>
                <a:tc gridSpan="2">
                  <a:txBody>
                    <a:bodyPr/>
                    <a:lstStyle/>
                    <a:p>
                      <a:r>
                        <a:rPr lang="ru-RU" sz="1900" dirty="0" smtClean="0"/>
                        <a:t>Переработка органических отходов – с помощью микроводорослей</a:t>
                      </a:r>
                      <a:endParaRPr lang="ru-RU" sz="1900" dirty="0"/>
                    </a:p>
                  </a:txBody>
                  <a:tcPr marL="68580" marR="68580"/>
                </a:tc>
                <a:tc hMerge="1">
                  <a:txBody>
                    <a:bodyPr/>
                    <a:lstStyle/>
                    <a:p>
                      <a:endParaRPr lang="ru-RU" sz="1900" dirty="0"/>
                    </a:p>
                  </a:txBody>
                  <a:tcPr marL="68580" marR="68580"/>
                </a:tc>
                <a:tc>
                  <a:txBody>
                    <a:bodyPr/>
                    <a:lstStyle/>
                    <a:p>
                      <a:r>
                        <a:rPr lang="ru-RU" sz="1900" dirty="0" smtClean="0"/>
                        <a:t>Полянский</a:t>
                      </a:r>
                      <a:endParaRPr lang="ru-RU" sz="1900" dirty="0"/>
                    </a:p>
                  </a:txBody>
                  <a:tcPr marL="68580" marR="68580"/>
                </a:tc>
                <a:tc>
                  <a:txBody>
                    <a:bodyPr/>
                    <a:lstStyle/>
                    <a:p>
                      <a:r>
                        <a:rPr lang="ru-RU" sz="1900" dirty="0" smtClean="0"/>
                        <a:t>Биология</a:t>
                      </a:r>
                      <a:endParaRPr lang="ru-RU" sz="1900" dirty="0"/>
                    </a:p>
                  </a:txBody>
                  <a:tcPr marL="68580" marR="68580"/>
                </a:tc>
                <a:tc>
                  <a:txBody>
                    <a:bodyPr/>
                    <a:lstStyle/>
                    <a:p>
                      <a:r>
                        <a:rPr lang="ru-RU" sz="1900" dirty="0" err="1" smtClean="0"/>
                        <a:t>Мариничев</a:t>
                      </a:r>
                      <a:endParaRPr lang="ru-RU" sz="1900" dirty="0"/>
                    </a:p>
                  </a:txBody>
                  <a:tcPr marL="68580" marR="68580"/>
                </a:tc>
                <a:extLst>
                  <a:ext uri="{0D108BD9-81ED-4DB2-BD59-A6C34878D82A}">
                    <a16:rowId xmlns:a16="http://schemas.microsoft.com/office/drawing/2014/main" xmlns="" val="3569538530"/>
                  </a:ext>
                </a:extLst>
              </a:tr>
            </a:tbl>
          </a:graphicData>
        </a:graphic>
      </p:graphicFrame>
    </p:spTree>
    <p:extLst>
      <p:ext uri="{BB962C8B-B14F-4D97-AF65-F5344CB8AC3E}">
        <p14:creationId xmlns:p14="http://schemas.microsoft.com/office/powerpoint/2010/main" val="518485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hool29.ru/wp-content/uploads/2018/12/space_ad-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4355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55976" y="0"/>
            <a:ext cx="4788024" cy="3416320"/>
          </a:xfrm>
          <a:prstGeom prst="rect">
            <a:avLst/>
          </a:prstGeom>
          <a:noFill/>
        </p:spPr>
        <p:txBody>
          <a:bodyPr wrap="square" rtlCol="0">
            <a:spAutoFit/>
          </a:bodyPr>
          <a:lstStyle/>
          <a:p>
            <a:r>
              <a:rPr lang="ru-RU" sz="5400" dirty="0" smtClean="0">
                <a:effectLst>
                  <a:outerShdw blurRad="38100" dist="38100" dir="2700000" algn="tl">
                    <a:srgbClr val="000000">
                      <a:alpha val="43137"/>
                    </a:srgbClr>
                  </a:outerShdw>
                </a:effectLst>
              </a:rPr>
              <a:t>Сетевой проект</a:t>
            </a:r>
          </a:p>
          <a:p>
            <a:pPr algn="ctr"/>
            <a:r>
              <a:rPr lang="ru-RU" sz="5400" dirty="0" smtClean="0">
                <a:solidFill>
                  <a:srgbClr val="C00000"/>
                </a:solidFill>
                <a:effectLst>
                  <a:outerShdw blurRad="38100" dist="38100" dir="2700000" algn="tl">
                    <a:srgbClr val="000000">
                      <a:alpha val="43137"/>
                    </a:srgbClr>
                  </a:outerShdw>
                </a:effectLst>
              </a:rPr>
              <a:t>«Школьный космический телескоп»</a:t>
            </a:r>
            <a:endParaRPr lang="ru-RU" sz="5400" dirty="0">
              <a:solidFill>
                <a:srgbClr val="C00000"/>
              </a:solidFill>
              <a:effectLst>
                <a:outerShdw blurRad="38100" dist="38100" dir="2700000" algn="tl">
                  <a:srgbClr val="000000">
                    <a:alpha val="43137"/>
                  </a:srgbClr>
                </a:outerShdw>
              </a:effectLst>
            </a:endParaRPr>
          </a:p>
        </p:txBody>
      </p:sp>
      <p:sp>
        <p:nvSpPr>
          <p:cNvPr id="5" name="TextBox 4"/>
          <p:cNvSpPr txBox="1"/>
          <p:nvPr/>
        </p:nvSpPr>
        <p:spPr>
          <a:xfrm>
            <a:off x="4355975" y="4611231"/>
            <a:ext cx="4709443" cy="2246769"/>
          </a:xfrm>
          <a:prstGeom prst="rect">
            <a:avLst/>
          </a:prstGeom>
          <a:noFill/>
        </p:spPr>
        <p:txBody>
          <a:bodyPr wrap="square" rtlCol="0">
            <a:spAutoFit/>
          </a:bodyPr>
          <a:lstStyle/>
          <a:p>
            <a:r>
              <a:rPr lang="ru-RU" sz="2000" dirty="0" smtClean="0"/>
              <a:t>Срок выполнения январь 2019 – декабрь 2023</a:t>
            </a:r>
          </a:p>
          <a:p>
            <a:r>
              <a:rPr lang="ru-RU" sz="2000" dirty="0" smtClean="0"/>
              <a:t>Команда  18 человек</a:t>
            </a:r>
          </a:p>
          <a:p>
            <a:r>
              <a:rPr lang="ru-RU" sz="2000" dirty="0" smtClean="0"/>
              <a:t>Руководитель проекта</a:t>
            </a:r>
            <a:r>
              <a:rPr lang="ru-RU" sz="2000" dirty="0"/>
              <a:t>: </a:t>
            </a:r>
            <a:r>
              <a:rPr lang="ru-RU" sz="2000" dirty="0" smtClean="0"/>
              <a:t>к.т.н. </a:t>
            </a:r>
            <a:r>
              <a:rPr lang="ru-RU" sz="2000" dirty="0" err="1" smtClean="0"/>
              <a:t>Шаенко</a:t>
            </a:r>
            <a:r>
              <a:rPr lang="ru-RU" sz="2000" dirty="0" smtClean="0"/>
              <a:t> </a:t>
            </a:r>
            <a:r>
              <a:rPr lang="ru-RU" sz="2000" dirty="0"/>
              <a:t>Александр Юрьевич</a:t>
            </a:r>
          </a:p>
          <a:p>
            <a:r>
              <a:rPr lang="ru-RU" sz="2000" dirty="0" smtClean="0"/>
              <a:t>Координатор проекта:  к.т.н. Царьков Игорь Сергеевич</a:t>
            </a:r>
            <a:endParaRPr lang="ru-RU" sz="2000" dirty="0"/>
          </a:p>
        </p:txBody>
      </p:sp>
    </p:spTree>
    <p:extLst>
      <p:ext uri="{BB962C8B-B14F-4D97-AF65-F5344CB8AC3E}">
        <p14:creationId xmlns:p14="http://schemas.microsoft.com/office/powerpoint/2010/main" val="464059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1"/>
            <a:ext cx="9136779" cy="6593845"/>
          </a:xfrm>
          <a:custGeom>
            <a:avLst/>
            <a:gdLst/>
            <a:ahLst/>
            <a:cxnLst/>
            <a:rect l="l" t="t" r="r" b="b"/>
            <a:pathLst>
              <a:path w="20088225" h="10873740">
                <a:moveTo>
                  <a:pt x="0" y="10873116"/>
                </a:moveTo>
                <a:lnTo>
                  <a:pt x="0" y="0"/>
                </a:lnTo>
                <a:lnTo>
                  <a:pt x="20087974" y="0"/>
                </a:lnTo>
                <a:lnTo>
                  <a:pt x="20087974" y="10873116"/>
                </a:lnTo>
                <a:lnTo>
                  <a:pt x="0" y="10873116"/>
                </a:lnTo>
                <a:close/>
              </a:path>
            </a:pathLst>
          </a:custGeom>
          <a:solidFill>
            <a:schemeClr val="bg1">
              <a:lumMod val="85000"/>
            </a:schemeClr>
          </a:solidFill>
        </p:spPr>
        <p:txBody>
          <a:bodyPr wrap="square" lIns="0" tIns="0" rIns="0" bIns="0" rtlCol="0"/>
          <a:lstStyle/>
          <a:p>
            <a:endParaRPr/>
          </a:p>
        </p:txBody>
      </p:sp>
      <p:sp>
        <p:nvSpPr>
          <p:cNvPr id="3" name="object 3"/>
          <p:cNvSpPr/>
          <p:nvPr/>
        </p:nvSpPr>
        <p:spPr>
          <a:xfrm>
            <a:off x="0" y="1885651"/>
            <a:ext cx="9144000" cy="497186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231924"/>
            <a:ext cx="9144000" cy="3625595"/>
          </a:xfrm>
          <a:prstGeom prst="rect">
            <a:avLst/>
          </a:prstGeom>
          <a:blipFill>
            <a:blip r:embed="rId4" cstate="print">
              <a:extLst>
                <a:ext uri="{BEBA8EAE-BF5A-486C-A8C5-ECC9F3942E4B}">
                  <a14:imgProps xmlns:a14="http://schemas.microsoft.com/office/drawing/2010/main">
                    <a14:imgLayer r:embed="rId5">
                      <a14:imgEffect>
                        <a14:sharpenSoften amount="7000"/>
                      </a14:imgEffect>
                      <a14:imgEffect>
                        <a14:brightnessContrast bright="22000"/>
                      </a14:imgEffect>
                    </a14:imgLayer>
                  </a14:imgProps>
                </a:ext>
              </a:extLst>
            </a:blip>
            <a:stretch>
              <a:fillRect/>
            </a:stretch>
          </a:blipFill>
        </p:spPr>
        <p:txBody>
          <a:bodyPr wrap="square" lIns="0" tIns="0" rIns="0" bIns="0" rtlCol="0"/>
          <a:lstStyle/>
          <a:p>
            <a:endParaRPr/>
          </a:p>
        </p:txBody>
      </p:sp>
      <p:sp>
        <p:nvSpPr>
          <p:cNvPr id="5" name="object 5"/>
          <p:cNvSpPr txBox="1"/>
          <p:nvPr/>
        </p:nvSpPr>
        <p:spPr>
          <a:xfrm>
            <a:off x="827585" y="2555750"/>
            <a:ext cx="1872208" cy="622941"/>
          </a:xfrm>
          <a:prstGeom prst="rect">
            <a:avLst/>
          </a:prstGeom>
        </p:spPr>
        <p:txBody>
          <a:bodyPr vert="horz" wrap="square" lIns="0" tIns="7316" rIns="0" bIns="0" rtlCol="0">
            <a:spAutoFit/>
          </a:bodyPr>
          <a:lstStyle/>
          <a:p>
            <a:pPr marL="7701">
              <a:spcBef>
                <a:spcPts val="57"/>
              </a:spcBef>
            </a:pPr>
            <a:r>
              <a:rPr lang="ru-RU" sz="2000" b="1" spc="-3" dirty="0">
                <a:solidFill>
                  <a:srgbClr val="FFFFFF"/>
                </a:solidFill>
                <a:latin typeface="Arial"/>
                <a:cs typeface="Arial"/>
              </a:rPr>
              <a:t>Удаленная о</a:t>
            </a:r>
            <a:r>
              <a:rPr sz="2000" b="1" spc="-3" dirty="0" err="1">
                <a:solidFill>
                  <a:srgbClr val="FFFFFF"/>
                </a:solidFill>
                <a:latin typeface="Arial"/>
                <a:cs typeface="Arial"/>
              </a:rPr>
              <a:t>бсерватория</a:t>
            </a:r>
            <a:endParaRPr sz="2000" dirty="0">
              <a:latin typeface="Arial"/>
              <a:cs typeface="Arial"/>
            </a:endParaRPr>
          </a:p>
        </p:txBody>
      </p:sp>
      <p:sp>
        <p:nvSpPr>
          <p:cNvPr id="7" name="object 7"/>
          <p:cNvSpPr txBox="1"/>
          <p:nvPr/>
        </p:nvSpPr>
        <p:spPr>
          <a:xfrm>
            <a:off x="5036985" y="2021816"/>
            <a:ext cx="2803652" cy="622941"/>
          </a:xfrm>
          <a:prstGeom prst="rect">
            <a:avLst/>
          </a:prstGeom>
        </p:spPr>
        <p:txBody>
          <a:bodyPr vert="horz" wrap="square" lIns="0" tIns="7316" rIns="0" bIns="0" rtlCol="0">
            <a:spAutoFit/>
          </a:bodyPr>
          <a:lstStyle/>
          <a:p>
            <a:pPr marL="388520" marR="3080" indent="-381204">
              <a:spcBef>
                <a:spcPts val="57"/>
              </a:spcBef>
            </a:pPr>
            <a:r>
              <a:rPr sz="2000" b="1" spc="7" dirty="0" err="1">
                <a:solidFill>
                  <a:srgbClr val="FFFFFF"/>
                </a:solidFill>
                <a:latin typeface="Arial"/>
                <a:cs typeface="Arial"/>
              </a:rPr>
              <a:t>Центр</a:t>
            </a:r>
            <a:r>
              <a:rPr sz="2000" b="1" spc="-33" dirty="0">
                <a:solidFill>
                  <a:srgbClr val="FFFFFF"/>
                </a:solidFill>
                <a:latin typeface="Arial"/>
                <a:cs typeface="Arial"/>
              </a:rPr>
              <a:t> </a:t>
            </a:r>
            <a:r>
              <a:rPr lang="ru-RU" sz="2000" b="1" spc="-33" dirty="0">
                <a:solidFill>
                  <a:srgbClr val="FFFFFF"/>
                </a:solidFill>
                <a:latin typeface="Arial"/>
                <a:cs typeface="Arial"/>
              </a:rPr>
              <a:t>космического </a:t>
            </a:r>
            <a:r>
              <a:rPr sz="2000" b="1" dirty="0" err="1">
                <a:solidFill>
                  <a:srgbClr val="FFFFFF"/>
                </a:solidFill>
                <a:latin typeface="Arial"/>
                <a:cs typeface="Arial"/>
              </a:rPr>
              <a:t>мониторинга</a:t>
            </a:r>
            <a:r>
              <a:rPr sz="2000" b="1" dirty="0">
                <a:solidFill>
                  <a:srgbClr val="FFFFFF"/>
                </a:solidFill>
                <a:latin typeface="Arial"/>
                <a:cs typeface="Arial"/>
              </a:rPr>
              <a:t>  </a:t>
            </a:r>
            <a:endParaRPr sz="2000" dirty="0">
              <a:latin typeface="Arial"/>
              <a:cs typeface="Arial"/>
            </a:endParaRPr>
          </a:p>
        </p:txBody>
      </p:sp>
      <p:sp>
        <p:nvSpPr>
          <p:cNvPr id="8" name="object 8"/>
          <p:cNvSpPr/>
          <p:nvPr/>
        </p:nvSpPr>
        <p:spPr>
          <a:xfrm>
            <a:off x="1705452" y="3207867"/>
            <a:ext cx="2550847" cy="1822125"/>
          </a:xfrm>
          <a:custGeom>
            <a:avLst/>
            <a:gdLst/>
            <a:ahLst/>
            <a:cxnLst/>
            <a:rect l="l" t="t" r="r" b="b"/>
            <a:pathLst>
              <a:path w="5608320" h="3004820">
                <a:moveTo>
                  <a:pt x="0" y="0"/>
                </a:moveTo>
                <a:lnTo>
                  <a:pt x="5607796" y="3004574"/>
                </a:lnTo>
              </a:path>
            </a:pathLst>
          </a:custGeom>
          <a:ln w="31412">
            <a:solidFill>
              <a:srgbClr val="FFFFFF"/>
            </a:solidFill>
          </a:ln>
        </p:spPr>
        <p:txBody>
          <a:bodyPr wrap="square" lIns="0" tIns="0" rIns="0" bIns="0" rtlCol="0"/>
          <a:lstStyle/>
          <a:p>
            <a:endParaRPr/>
          </a:p>
        </p:txBody>
      </p:sp>
      <p:sp>
        <p:nvSpPr>
          <p:cNvPr id="10" name="object 10"/>
          <p:cNvSpPr/>
          <p:nvPr/>
        </p:nvSpPr>
        <p:spPr>
          <a:xfrm>
            <a:off x="6859446" y="2960438"/>
            <a:ext cx="415898" cy="1854796"/>
          </a:xfrm>
          <a:custGeom>
            <a:avLst/>
            <a:gdLst/>
            <a:ahLst/>
            <a:cxnLst/>
            <a:rect l="l" t="t" r="r" b="b"/>
            <a:pathLst>
              <a:path w="3147059" h="3147059">
                <a:moveTo>
                  <a:pt x="3146500" y="0"/>
                </a:moveTo>
                <a:lnTo>
                  <a:pt x="0" y="3146500"/>
                </a:lnTo>
              </a:path>
            </a:pathLst>
          </a:custGeom>
          <a:ln w="31412">
            <a:solidFill>
              <a:srgbClr val="FFFFFF"/>
            </a:solidFill>
          </a:ln>
        </p:spPr>
        <p:txBody>
          <a:bodyPr wrap="square" lIns="0" tIns="0" rIns="0" bIns="0" rtlCol="0"/>
          <a:lstStyle/>
          <a:p>
            <a:endParaRPr/>
          </a:p>
        </p:txBody>
      </p:sp>
      <p:sp>
        <p:nvSpPr>
          <p:cNvPr id="11" name="object 11"/>
          <p:cNvSpPr txBox="1">
            <a:spLocks noGrp="1"/>
          </p:cNvSpPr>
          <p:nvPr>
            <p:ph type="title"/>
          </p:nvPr>
        </p:nvSpPr>
        <p:spPr>
          <a:xfrm>
            <a:off x="857362" y="-185655"/>
            <a:ext cx="7282362" cy="2223379"/>
          </a:xfrm>
          <a:prstGeom prst="rect">
            <a:avLst/>
          </a:prstGeom>
        </p:spPr>
        <p:txBody>
          <a:bodyPr vert="horz" wrap="square" lIns="0" tIns="7316" rIns="0" bIns="0" rtlCol="0">
            <a:spAutoFit/>
          </a:bodyPr>
          <a:lstStyle/>
          <a:p>
            <a:pPr marL="2921792" marR="3080" indent="-2914476">
              <a:lnSpc>
                <a:spcPct val="100400"/>
              </a:lnSpc>
              <a:spcBef>
                <a:spcPts val="57"/>
              </a:spcBef>
            </a:pPr>
            <a:r>
              <a:rPr sz="4800" dirty="0" err="1">
                <a:effectLst>
                  <a:outerShdw blurRad="38100" dist="38100" dir="2700000" algn="tl">
                    <a:srgbClr val="000000">
                      <a:alpha val="43137"/>
                    </a:srgbClr>
                  </a:outerShdw>
                </a:effectLst>
              </a:rPr>
              <a:t>Школьный</a:t>
            </a:r>
            <a:r>
              <a:rPr sz="4800" dirty="0">
                <a:effectLst>
                  <a:outerShdw blurRad="38100" dist="38100" dir="2700000" algn="tl">
                    <a:srgbClr val="000000">
                      <a:alpha val="43137"/>
                    </a:srgbClr>
                  </a:outerShdw>
                </a:effectLst>
              </a:rPr>
              <a:t> </a:t>
            </a:r>
            <a:r>
              <a:rPr sz="4800" spc="33" dirty="0" err="1">
                <a:effectLst>
                  <a:outerShdw blurRad="38100" dist="38100" dir="2700000" algn="tl">
                    <a:srgbClr val="000000">
                      <a:alpha val="43137"/>
                    </a:srgbClr>
                  </a:outerShdw>
                </a:effectLst>
              </a:rPr>
              <a:t>астро</a:t>
            </a:r>
            <a:r>
              <a:rPr lang="ru-RU" sz="4800" spc="33" dirty="0">
                <a:effectLst>
                  <a:outerShdw blurRad="38100" dist="38100" dir="2700000" algn="tl">
                    <a:srgbClr val="000000">
                      <a:alpha val="43137"/>
                    </a:srgbClr>
                  </a:outerShdw>
                </a:effectLst>
              </a:rPr>
              <a:t>-кос</a:t>
            </a:r>
            <a:r>
              <a:rPr sz="4800" spc="33" dirty="0" err="1">
                <a:effectLst>
                  <a:outerShdw blurRad="38100" dist="38100" dir="2700000" algn="tl">
                    <a:srgbClr val="000000">
                      <a:alpha val="43137"/>
                    </a:srgbClr>
                  </a:outerShdw>
                </a:effectLst>
              </a:rPr>
              <a:t>мический</a:t>
            </a:r>
            <a:r>
              <a:rPr sz="4800" spc="33" dirty="0">
                <a:effectLst>
                  <a:outerShdw blurRad="38100" dist="38100" dir="2700000" algn="tl">
                    <a:srgbClr val="000000">
                      <a:alpha val="43137"/>
                    </a:srgbClr>
                  </a:outerShdw>
                </a:effectLst>
              </a:rPr>
              <a:t>  </a:t>
            </a:r>
            <a:r>
              <a:rPr sz="4800" spc="143" dirty="0">
                <a:effectLst>
                  <a:outerShdw blurRad="38100" dist="38100" dir="2700000" algn="tl">
                    <a:srgbClr val="000000">
                      <a:alpha val="43137"/>
                    </a:srgbClr>
                  </a:outerShdw>
                </a:effectLst>
              </a:rPr>
              <a:t>комплекс</a:t>
            </a:r>
            <a:endParaRPr sz="4800" dirty="0">
              <a:effectLst>
                <a:outerShdw blurRad="38100" dist="38100" dir="2700000" algn="tl">
                  <a:srgbClr val="000000">
                    <a:alpha val="43137"/>
                  </a:srgbClr>
                </a:outerShdw>
              </a:effectLst>
            </a:endParaRPr>
          </a:p>
        </p:txBody>
      </p:sp>
      <p:sp>
        <p:nvSpPr>
          <p:cNvPr id="12" name="object 6"/>
          <p:cNvSpPr txBox="1"/>
          <p:nvPr/>
        </p:nvSpPr>
        <p:spPr>
          <a:xfrm>
            <a:off x="2699793" y="2413687"/>
            <a:ext cx="1868598" cy="315164"/>
          </a:xfrm>
          <a:prstGeom prst="rect">
            <a:avLst/>
          </a:prstGeom>
        </p:spPr>
        <p:txBody>
          <a:bodyPr vert="horz" wrap="square" lIns="0" tIns="7316" rIns="0" bIns="0" rtlCol="0">
            <a:spAutoFit/>
          </a:bodyPr>
          <a:lstStyle/>
          <a:p>
            <a:pPr marL="7701">
              <a:spcBef>
                <a:spcPts val="57"/>
              </a:spcBef>
            </a:pPr>
            <a:r>
              <a:rPr lang="ru-RU" sz="2000" b="1" spc="-3" dirty="0">
                <a:solidFill>
                  <a:srgbClr val="FFFFFF"/>
                </a:solidFill>
                <a:latin typeface="Arial"/>
                <a:cs typeface="Arial"/>
              </a:rPr>
              <a:t>Метеостанция</a:t>
            </a:r>
            <a:endParaRPr sz="2000" dirty="0">
              <a:latin typeface="Arial"/>
              <a:cs typeface="Arial"/>
            </a:endParaRPr>
          </a:p>
        </p:txBody>
      </p:sp>
      <p:sp>
        <p:nvSpPr>
          <p:cNvPr id="13" name="object 9"/>
          <p:cNvSpPr/>
          <p:nvPr/>
        </p:nvSpPr>
        <p:spPr>
          <a:xfrm>
            <a:off x="3995937" y="2892529"/>
            <a:ext cx="1303888" cy="1830289"/>
          </a:xfrm>
          <a:custGeom>
            <a:avLst/>
            <a:gdLst/>
            <a:ahLst/>
            <a:cxnLst/>
            <a:rect l="l" t="t" r="r" b="b"/>
            <a:pathLst>
              <a:path w="598170" h="3261995">
                <a:moveTo>
                  <a:pt x="0" y="0"/>
                </a:moveTo>
                <a:lnTo>
                  <a:pt x="597618" y="3261378"/>
                </a:lnTo>
              </a:path>
            </a:pathLst>
          </a:custGeom>
          <a:ln w="31412">
            <a:solidFill>
              <a:srgbClr val="FFFFFF"/>
            </a:solidFill>
          </a:ln>
        </p:spPr>
        <p:txBody>
          <a:bodyPr wrap="square" lIns="0" tIns="0" rIns="0" bIns="0" rtlCol="0"/>
          <a:lstStyle/>
          <a:p>
            <a:endParaRPr/>
          </a:p>
        </p:txBody>
      </p:sp>
      <p:sp>
        <p:nvSpPr>
          <p:cNvPr id="14" name="object 9"/>
          <p:cNvSpPr/>
          <p:nvPr/>
        </p:nvSpPr>
        <p:spPr>
          <a:xfrm>
            <a:off x="5646407" y="3296924"/>
            <a:ext cx="411833" cy="2408095"/>
          </a:xfrm>
          <a:custGeom>
            <a:avLst/>
            <a:gdLst/>
            <a:ahLst/>
            <a:cxnLst/>
            <a:rect l="l" t="t" r="r" b="b"/>
            <a:pathLst>
              <a:path w="598170" h="3261995">
                <a:moveTo>
                  <a:pt x="0" y="0"/>
                </a:moveTo>
                <a:lnTo>
                  <a:pt x="597618" y="3261378"/>
                </a:lnTo>
              </a:path>
            </a:pathLst>
          </a:custGeom>
          <a:ln w="31412">
            <a:solidFill>
              <a:srgbClr val="FFFFFF"/>
            </a:solidFill>
          </a:ln>
        </p:spPr>
        <p:txBody>
          <a:bodyPr wrap="square" lIns="0" tIns="0" rIns="0" bIns="0" rtlCol="0"/>
          <a:lstStyle/>
          <a:p>
            <a:endParaRPr/>
          </a:p>
        </p:txBody>
      </p:sp>
      <p:sp>
        <p:nvSpPr>
          <p:cNvPr id="15" name="object 6"/>
          <p:cNvSpPr txBox="1"/>
          <p:nvPr/>
        </p:nvSpPr>
        <p:spPr>
          <a:xfrm>
            <a:off x="6648406" y="2645102"/>
            <a:ext cx="1717229" cy="622941"/>
          </a:xfrm>
          <a:prstGeom prst="rect">
            <a:avLst/>
          </a:prstGeom>
        </p:spPr>
        <p:txBody>
          <a:bodyPr vert="horz" wrap="square" lIns="0" tIns="7316" rIns="0" bIns="0" rtlCol="0">
            <a:spAutoFit/>
          </a:bodyPr>
          <a:lstStyle/>
          <a:p>
            <a:pPr marL="7701">
              <a:spcBef>
                <a:spcPts val="57"/>
              </a:spcBef>
            </a:pPr>
            <a:r>
              <a:rPr lang="ru-RU" sz="2000" b="1" spc="-3" dirty="0">
                <a:solidFill>
                  <a:srgbClr val="FFFFFF"/>
                </a:solidFill>
                <a:latin typeface="Arial"/>
                <a:cs typeface="Arial"/>
              </a:rPr>
              <a:t>Антенна Вьюнок</a:t>
            </a:r>
            <a:endParaRPr sz="2000" dirty="0">
              <a:latin typeface="Arial"/>
              <a:cs typeface="Arial"/>
            </a:endParaRPr>
          </a:p>
        </p:txBody>
      </p:sp>
      <p:sp>
        <p:nvSpPr>
          <p:cNvPr id="16" name="object 9"/>
          <p:cNvSpPr/>
          <p:nvPr/>
        </p:nvSpPr>
        <p:spPr>
          <a:xfrm flipH="1">
            <a:off x="8139724" y="3521417"/>
            <a:ext cx="106050" cy="1586668"/>
          </a:xfrm>
          <a:custGeom>
            <a:avLst/>
            <a:gdLst/>
            <a:ahLst/>
            <a:cxnLst/>
            <a:rect l="l" t="t" r="r" b="b"/>
            <a:pathLst>
              <a:path w="598170" h="3261995">
                <a:moveTo>
                  <a:pt x="0" y="0"/>
                </a:moveTo>
                <a:lnTo>
                  <a:pt x="597618" y="3261378"/>
                </a:lnTo>
              </a:path>
            </a:pathLst>
          </a:custGeom>
          <a:ln w="31412">
            <a:solidFill>
              <a:srgbClr val="FFFFFF"/>
            </a:solidFill>
          </a:ln>
        </p:spPr>
        <p:txBody>
          <a:bodyPr wrap="square" lIns="0" tIns="0" rIns="0" bIns="0" rtlCol="0"/>
          <a:lstStyle/>
          <a:p>
            <a:endParaRPr/>
          </a:p>
        </p:txBody>
      </p:sp>
      <p:sp>
        <p:nvSpPr>
          <p:cNvPr id="18" name="object 6"/>
          <p:cNvSpPr txBox="1"/>
          <p:nvPr/>
        </p:nvSpPr>
        <p:spPr>
          <a:xfrm>
            <a:off x="7840637" y="2892529"/>
            <a:ext cx="1296144" cy="622941"/>
          </a:xfrm>
          <a:prstGeom prst="rect">
            <a:avLst/>
          </a:prstGeom>
        </p:spPr>
        <p:txBody>
          <a:bodyPr vert="horz" wrap="square" lIns="0" tIns="7316" rIns="0" bIns="0" rtlCol="0">
            <a:spAutoFit/>
          </a:bodyPr>
          <a:lstStyle/>
          <a:p>
            <a:pPr marL="7701">
              <a:spcBef>
                <a:spcPts val="57"/>
              </a:spcBef>
            </a:pPr>
            <a:r>
              <a:rPr lang="ru-RU" sz="2000" b="1" spc="-3" dirty="0">
                <a:solidFill>
                  <a:srgbClr val="FFFFFF"/>
                </a:solidFill>
                <a:latin typeface="Arial"/>
                <a:cs typeface="Arial"/>
              </a:rPr>
              <a:t>Антенна Алиса</a:t>
            </a:r>
            <a:endParaRPr sz="2000" dirty="0">
              <a:latin typeface="Arial"/>
              <a:cs typeface="Arial"/>
            </a:endParaRPr>
          </a:p>
        </p:txBody>
      </p:sp>
      <p:sp>
        <p:nvSpPr>
          <p:cNvPr id="19" name="object 7"/>
          <p:cNvSpPr txBox="1"/>
          <p:nvPr/>
        </p:nvSpPr>
        <p:spPr>
          <a:xfrm>
            <a:off x="4604380" y="2645102"/>
            <a:ext cx="1535612" cy="635765"/>
          </a:xfrm>
          <a:prstGeom prst="rect">
            <a:avLst/>
          </a:prstGeom>
        </p:spPr>
        <p:txBody>
          <a:bodyPr vert="horz" wrap="square" lIns="0" tIns="7316" rIns="0" bIns="0" rtlCol="0">
            <a:spAutoFit/>
          </a:bodyPr>
          <a:lstStyle/>
          <a:p>
            <a:pPr marL="388520" marR="3080" indent="-381204">
              <a:spcBef>
                <a:spcPts val="57"/>
              </a:spcBef>
            </a:pPr>
            <a:r>
              <a:rPr lang="ru-RU" sz="2000" b="1" spc="3" dirty="0">
                <a:solidFill>
                  <a:srgbClr val="FFFFFF"/>
                </a:solidFill>
                <a:latin typeface="Arial"/>
                <a:cs typeface="Arial"/>
              </a:rPr>
              <a:t>Цифровой</a:t>
            </a:r>
          </a:p>
          <a:p>
            <a:pPr marL="388520" marR="3080" indent="-381204">
              <a:spcBef>
                <a:spcPts val="57"/>
              </a:spcBef>
            </a:pPr>
            <a:r>
              <a:rPr lang="ru-RU" sz="2000" b="1" spc="3" dirty="0">
                <a:solidFill>
                  <a:srgbClr val="FFFFFF"/>
                </a:solidFill>
                <a:latin typeface="Arial"/>
                <a:cs typeface="Arial"/>
              </a:rPr>
              <a:t>п</a:t>
            </a:r>
            <a:r>
              <a:rPr sz="2000" b="1" spc="3" dirty="0" err="1">
                <a:solidFill>
                  <a:srgbClr val="FFFFFF"/>
                </a:solidFill>
                <a:latin typeface="Arial"/>
                <a:cs typeface="Arial"/>
              </a:rPr>
              <a:t>ланетарий</a:t>
            </a:r>
            <a:endParaRPr sz="2000" dirty="0">
              <a:latin typeface="Arial"/>
              <a:cs typeface="Arial"/>
            </a:endParaRPr>
          </a:p>
        </p:txBody>
      </p:sp>
      <p:sp>
        <p:nvSpPr>
          <p:cNvPr id="20" name="object 9"/>
          <p:cNvSpPr/>
          <p:nvPr/>
        </p:nvSpPr>
        <p:spPr>
          <a:xfrm>
            <a:off x="6304365" y="2822047"/>
            <a:ext cx="411833" cy="2286037"/>
          </a:xfrm>
          <a:custGeom>
            <a:avLst/>
            <a:gdLst/>
            <a:ahLst/>
            <a:cxnLst/>
            <a:rect l="l" t="t" r="r" b="b"/>
            <a:pathLst>
              <a:path w="598170" h="3261995">
                <a:moveTo>
                  <a:pt x="0" y="0"/>
                </a:moveTo>
                <a:lnTo>
                  <a:pt x="597618" y="3261378"/>
                </a:lnTo>
              </a:path>
            </a:pathLst>
          </a:custGeom>
          <a:ln w="31412">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119736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6000" b="1" dirty="0" smtClean="0">
                <a:solidFill>
                  <a:srgbClr val="C00000"/>
                </a:solidFill>
                <a:effectLst>
                  <a:outerShdw blurRad="38100" dist="38100" dir="2700000" algn="tl">
                    <a:srgbClr val="000000">
                      <a:alpha val="43137"/>
                    </a:srgbClr>
                  </a:outerShdw>
                </a:effectLst>
              </a:rPr>
              <a:t>Этапы проекта</a:t>
            </a:r>
            <a:endParaRPr lang="ru-RU" sz="6000" b="1" dirty="0">
              <a:solidFill>
                <a:srgbClr val="C0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650082" y="1835150"/>
            <a:ext cx="8222456" cy="4351338"/>
          </a:xfrm>
        </p:spPr>
        <p:txBody>
          <a:bodyPr>
            <a:normAutofit fontScale="85000" lnSpcReduction="20000"/>
          </a:bodyPr>
          <a:lstStyle/>
          <a:p>
            <a:r>
              <a:rPr lang="ru-RU" sz="4000" dirty="0" smtClean="0"/>
              <a:t>1. </a:t>
            </a:r>
            <a:r>
              <a:rPr lang="ru-RU" sz="4000" b="1" dirty="0" smtClean="0"/>
              <a:t>Создание космической системы  </a:t>
            </a:r>
          </a:p>
          <a:p>
            <a:pPr marL="0" indent="0">
              <a:buNone/>
            </a:pPr>
            <a:r>
              <a:rPr lang="ru-RU" sz="4000" b="1" dirty="0" smtClean="0"/>
              <a:t>в  школе №29  (2019 – 2020)</a:t>
            </a:r>
          </a:p>
          <a:p>
            <a:endParaRPr lang="ru-RU" sz="4000" b="1" dirty="0" smtClean="0"/>
          </a:p>
          <a:p>
            <a:r>
              <a:rPr lang="ru-RU" sz="4000" b="1" dirty="0" smtClean="0"/>
              <a:t>2. Создание и запуск спутника-прототипа космического телескопа. (2021 – 2022)</a:t>
            </a:r>
          </a:p>
          <a:p>
            <a:endParaRPr lang="ru-RU" sz="4000" b="1" dirty="0" smtClean="0"/>
          </a:p>
          <a:p>
            <a:r>
              <a:rPr lang="ru-RU" sz="4000" b="1" dirty="0" smtClean="0"/>
              <a:t>3. Создание, запуск и эксплуатация космического телескопа. (2022 – 2023)</a:t>
            </a:r>
            <a:endParaRPr lang="ru-RU" sz="4000" dirty="0"/>
          </a:p>
        </p:txBody>
      </p:sp>
    </p:spTree>
    <p:extLst>
      <p:ext uri="{BB962C8B-B14F-4D97-AF65-F5344CB8AC3E}">
        <p14:creationId xmlns:p14="http://schemas.microsoft.com/office/powerpoint/2010/main" val="1111774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t>Предполагаемые  роли участников проектной команды:</a:t>
            </a:r>
            <a:endParaRPr lang="ru-RU" b="1" dirty="0"/>
          </a:p>
        </p:txBody>
      </p:sp>
      <p:sp>
        <p:nvSpPr>
          <p:cNvPr id="3" name="Объект 2"/>
          <p:cNvSpPr>
            <a:spLocks noGrp="1"/>
          </p:cNvSpPr>
          <p:nvPr>
            <p:ph idx="1"/>
          </p:nvPr>
        </p:nvSpPr>
        <p:spPr>
          <a:xfrm>
            <a:off x="650081" y="1952625"/>
            <a:ext cx="7886700" cy="4637088"/>
          </a:xfrm>
        </p:spPr>
        <p:txBody>
          <a:bodyPr>
            <a:normAutofit fontScale="85000" lnSpcReduction="20000"/>
          </a:bodyPr>
          <a:lstStyle/>
          <a:p>
            <a:pPr lvl="1"/>
            <a:r>
              <a:rPr lang="ru-RU" sz="3200" dirty="0" smtClean="0"/>
              <a:t>Руководитель </a:t>
            </a:r>
            <a:r>
              <a:rPr lang="ru-RU" sz="3200" dirty="0"/>
              <a:t>проекта.</a:t>
            </a:r>
          </a:p>
          <a:p>
            <a:pPr lvl="1"/>
            <a:r>
              <a:rPr lang="ru-RU" sz="3200" dirty="0"/>
              <a:t>Конструктор.</a:t>
            </a:r>
          </a:p>
          <a:p>
            <a:pPr lvl="1"/>
            <a:r>
              <a:rPr lang="ru-RU" sz="3200" dirty="0"/>
              <a:t>Электронщик.</a:t>
            </a:r>
          </a:p>
          <a:p>
            <a:pPr lvl="1"/>
            <a:r>
              <a:rPr lang="ru-RU" sz="3200" dirty="0" smtClean="0"/>
              <a:t>Радист</a:t>
            </a:r>
            <a:r>
              <a:rPr lang="ru-RU" sz="3200" dirty="0"/>
              <a:t>.</a:t>
            </a:r>
          </a:p>
          <a:p>
            <a:pPr lvl="1"/>
            <a:r>
              <a:rPr lang="ru-RU" sz="3200" dirty="0"/>
              <a:t>Специалист по системе энергопитания.</a:t>
            </a:r>
          </a:p>
          <a:p>
            <a:pPr lvl="1"/>
            <a:r>
              <a:rPr lang="ru-RU" sz="3200" dirty="0"/>
              <a:t>Специалист по теплообмену.</a:t>
            </a:r>
          </a:p>
          <a:p>
            <a:pPr lvl="1"/>
            <a:r>
              <a:rPr lang="ru-RU" sz="3200" dirty="0"/>
              <a:t>Специалист по системе ориентации и стабилизации.</a:t>
            </a:r>
          </a:p>
          <a:p>
            <a:pPr lvl="1"/>
            <a:r>
              <a:rPr lang="ru-RU" sz="3200" dirty="0"/>
              <a:t>Специалист по полезной нагрузке</a:t>
            </a:r>
            <a:r>
              <a:rPr lang="ru-RU" sz="3200" dirty="0" smtClean="0"/>
              <a:t>.</a:t>
            </a:r>
          </a:p>
          <a:p>
            <a:pPr lvl="1"/>
            <a:r>
              <a:rPr lang="ru-RU" sz="3200" dirty="0" smtClean="0"/>
              <a:t>Программист</a:t>
            </a:r>
            <a:endParaRPr lang="ru-RU" sz="3200" dirty="0"/>
          </a:p>
          <a:p>
            <a:pPr lvl="1"/>
            <a:r>
              <a:rPr lang="ru-RU" sz="3200" dirty="0"/>
              <a:t>Баллистик.</a:t>
            </a:r>
          </a:p>
          <a:p>
            <a:endParaRPr lang="ru-RU" dirty="0"/>
          </a:p>
        </p:txBody>
      </p:sp>
    </p:spTree>
    <p:extLst>
      <p:ext uri="{BB962C8B-B14F-4D97-AF65-F5344CB8AC3E}">
        <p14:creationId xmlns:p14="http://schemas.microsoft.com/office/powerpoint/2010/main" val="543730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6377869"/>
            <a:ext cx="9144001" cy="492443"/>
          </a:xfrm>
          <a:prstGeom prst="rect">
            <a:avLst/>
          </a:prstGeom>
          <a:solidFill>
            <a:schemeClr val="bg1"/>
          </a:solidFill>
          <a:effectLst/>
        </p:spPr>
        <p:txBody>
          <a:bodyPr wrap="square" lIns="121917" tIns="60958" rIns="121917" bIns="60958" rtlCol="0">
            <a:spAutoFit/>
          </a:bodyPr>
          <a:lstStyle>
            <a:defPPr marR="0" lvl="0" algn="l" rtl="0">
              <a:lnSpc>
                <a:spcPct val="100000"/>
              </a:lnSpc>
              <a:spcBef>
                <a:spcPts val="0"/>
              </a:spcBef>
              <a:spcAft>
                <a:spcPts val="0"/>
              </a:spcAft>
            </a:defPPr>
            <a:lvl1pPr algn="ctr">
              <a:defRPr sz="6600" b="1">
                <a:solidFill>
                  <a:schemeClr val="tx1"/>
                </a:solidFill>
                <a:latin typeface="Corbel" panose="020B0503020204020204" pitchFamily="34" charset="0"/>
                <a:ea typeface="MS Gothic" panose="020B0609070205080204" pitchFamily="49" charset="-128"/>
                <a:cs typeface="Times New Roman" panose="02020603050405020304" pitchFamily="18" charset="0"/>
              </a:defRPr>
            </a:lvl1pPr>
          </a:lstStyle>
          <a:p>
            <a:r>
              <a:rPr lang="ru-RU" sz="2400" dirty="0" smtClean="0"/>
              <a:t>Первая команда проекта ШКТ  </a:t>
            </a:r>
            <a:r>
              <a:rPr lang="en-US" sz="2400" dirty="0" smtClean="0"/>
              <a:t>30.03.2019</a:t>
            </a:r>
            <a:endParaRPr lang="ru-RU" sz="24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377869"/>
          </a:xfrm>
          <a:prstGeom prst="rect">
            <a:avLst/>
          </a:prstGeom>
        </p:spPr>
      </p:pic>
    </p:spTree>
    <p:extLst>
      <p:ext uri="{BB962C8B-B14F-4D97-AF65-F5344CB8AC3E}">
        <p14:creationId xmlns:p14="http://schemas.microsoft.com/office/powerpoint/2010/main" val="304717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40" y="2858489"/>
            <a:ext cx="3956068" cy="3545808"/>
          </a:xfrm>
          <a:prstGeom prst="rect">
            <a:avLst/>
          </a:prstGeom>
        </p:spPr>
      </p:pic>
      <p:pic>
        <p:nvPicPr>
          <p:cNvPr id="1026" name="Picture 2" descr="D:\Портфель\Фотографии\Школьные фото\2019.08.21 Опора антенного поста для космического телескопа\Платформа  нового антенного поста установлена.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255" r="18985" b="13401"/>
          <a:stretch/>
        </p:blipFill>
        <p:spPr bwMode="auto">
          <a:xfrm>
            <a:off x="-25236" y="-2600"/>
            <a:ext cx="4165188" cy="315386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1"/>
            <a:ext cx="5118392" cy="4606552"/>
          </a:xfrm>
          <a:prstGeom prst="rect">
            <a:avLst/>
          </a:prstGeom>
        </p:spPr>
      </p:pic>
      <p:pic>
        <p:nvPicPr>
          <p:cNvPr id="2" name="Рисунок 1"/>
          <p:cNvPicPr>
            <a:picLocks noChangeAspect="1"/>
          </p:cNvPicPr>
          <p:nvPr/>
        </p:nvPicPr>
        <p:blipFill rotWithShape="1">
          <a:blip r:embed="rId6">
            <a:extLst>
              <a:ext uri="{28A0092B-C50C-407E-A947-70E740481C1C}">
                <a14:useLocalDpi xmlns:a14="http://schemas.microsoft.com/office/drawing/2010/main" val="0"/>
              </a:ext>
            </a:extLst>
          </a:blip>
          <a:srcRect l="458" r="685"/>
          <a:stretch/>
        </p:blipFill>
        <p:spPr>
          <a:xfrm>
            <a:off x="3923928" y="3456206"/>
            <a:ext cx="5268916" cy="3401795"/>
          </a:xfrm>
          <a:prstGeom prst="rect">
            <a:avLst/>
          </a:prstGeom>
        </p:spPr>
      </p:pic>
      <p:sp>
        <p:nvSpPr>
          <p:cNvPr id="5" name="TextBox 4"/>
          <p:cNvSpPr txBox="1"/>
          <p:nvPr/>
        </p:nvSpPr>
        <p:spPr>
          <a:xfrm>
            <a:off x="-57379" y="6365557"/>
            <a:ext cx="4773395" cy="492438"/>
          </a:xfrm>
          <a:prstGeom prst="rect">
            <a:avLst/>
          </a:prstGeom>
          <a:solidFill>
            <a:schemeClr val="bg1"/>
          </a:solidFill>
          <a:effectLst/>
        </p:spPr>
        <p:txBody>
          <a:bodyPr wrap="square" lIns="121917" tIns="60958" rIns="121917" bIns="60958" rtlCol="0">
            <a:spAutoFit/>
          </a:bodyPr>
          <a:lstStyle>
            <a:defPPr marR="0" lvl="0" algn="l" rtl="0">
              <a:lnSpc>
                <a:spcPct val="100000"/>
              </a:lnSpc>
              <a:spcBef>
                <a:spcPts val="0"/>
              </a:spcBef>
              <a:spcAft>
                <a:spcPts val="0"/>
              </a:spcAft>
            </a:defPPr>
            <a:lvl1pPr algn="ctr">
              <a:defRPr sz="6600" b="1">
                <a:solidFill>
                  <a:schemeClr val="tx1"/>
                </a:solidFill>
                <a:latin typeface="Corbel" panose="020B0503020204020204" pitchFamily="34" charset="0"/>
                <a:ea typeface="MS Gothic" panose="020B0609070205080204" pitchFamily="49" charset="-128"/>
                <a:cs typeface="Times New Roman" panose="02020603050405020304" pitchFamily="18" charset="0"/>
              </a:defRPr>
            </a:lvl1pPr>
          </a:lstStyle>
          <a:p>
            <a:pPr algn="l"/>
            <a:r>
              <a:rPr lang="ru-RU" sz="2400" dirty="0" smtClean="0"/>
              <a:t>Прототип телескопа, лето</a:t>
            </a:r>
            <a:r>
              <a:rPr lang="en-US" sz="2400" dirty="0" smtClean="0"/>
              <a:t> </a:t>
            </a:r>
            <a:r>
              <a:rPr lang="en-US" sz="2400" dirty="0"/>
              <a:t>2019</a:t>
            </a:r>
            <a:endParaRPr lang="ru-RU" sz="2400" dirty="0"/>
          </a:p>
        </p:txBody>
      </p:sp>
    </p:spTree>
    <p:extLst>
      <p:ext uri="{BB962C8B-B14F-4D97-AF65-F5344CB8AC3E}">
        <p14:creationId xmlns:p14="http://schemas.microsoft.com/office/powerpoint/2010/main" val="1262377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17" y="6237312"/>
            <a:ext cx="9144001" cy="861770"/>
          </a:xfrm>
          <a:prstGeom prst="rect">
            <a:avLst/>
          </a:prstGeom>
          <a:solidFill>
            <a:schemeClr val="bg1"/>
          </a:solidFill>
          <a:effectLst/>
        </p:spPr>
        <p:txBody>
          <a:bodyPr wrap="square" lIns="121917" tIns="60958" rIns="121917" bIns="60958" rtlCol="0">
            <a:spAutoFit/>
          </a:bodyPr>
          <a:lstStyle>
            <a:defPPr marR="0" lvl="0" algn="l" rtl="0">
              <a:lnSpc>
                <a:spcPct val="100000"/>
              </a:lnSpc>
              <a:spcBef>
                <a:spcPts val="0"/>
              </a:spcBef>
              <a:spcAft>
                <a:spcPts val="0"/>
              </a:spcAft>
            </a:defPPr>
            <a:lvl1pPr algn="ctr">
              <a:defRPr sz="6600" b="1">
                <a:solidFill>
                  <a:schemeClr val="tx1"/>
                </a:solidFill>
                <a:latin typeface="Corbel" panose="020B0503020204020204" pitchFamily="34" charset="0"/>
                <a:ea typeface="MS Gothic" panose="020B0609070205080204" pitchFamily="49" charset="-128"/>
                <a:cs typeface="Times New Roman" panose="02020603050405020304" pitchFamily="18" charset="0"/>
              </a:defRPr>
            </a:lvl1pPr>
          </a:lstStyle>
          <a:p>
            <a:r>
              <a:rPr lang="ru-RU" sz="2400" dirty="0"/>
              <a:t>Первые </a:t>
            </a:r>
            <a:r>
              <a:rPr lang="ru-RU" sz="2400" dirty="0" smtClean="0"/>
              <a:t>испытания прототипа космического телескопа</a:t>
            </a:r>
            <a:r>
              <a:rPr lang="en-US" sz="2400" dirty="0" smtClean="0"/>
              <a:t>, </a:t>
            </a:r>
            <a:r>
              <a:rPr lang="en-US" sz="2400" dirty="0"/>
              <a:t>23.09.2019</a:t>
            </a:r>
            <a:endParaRPr lang="ru-RU" sz="2400" dirty="0"/>
          </a:p>
        </p:txBody>
      </p:sp>
      <p:pic>
        <p:nvPicPr>
          <p:cNvPr id="2" name="Рисунок 1"/>
          <p:cNvPicPr>
            <a:picLocks noChangeAspect="1"/>
          </p:cNvPicPr>
          <p:nvPr/>
        </p:nvPicPr>
        <p:blipFill>
          <a:blip r:embed="rId3">
            <a:extLst>
              <a:ext uri="{BEBA8EAE-BF5A-486C-A8C5-ECC9F3942E4B}">
                <a14:imgProps xmlns:a14="http://schemas.microsoft.com/office/drawing/2010/main">
                  <a14:imgLayer r:embed="rId4">
                    <a14:imgEffect>
                      <a14:brightnessContrast bright="28000"/>
                    </a14:imgEffect>
                  </a14:imgLayer>
                </a14:imgProps>
              </a:ext>
              <a:ext uri="{28A0092B-C50C-407E-A947-70E740481C1C}">
                <a14:useLocalDpi xmlns:a14="http://schemas.microsoft.com/office/drawing/2010/main" val="0"/>
              </a:ext>
            </a:extLst>
          </a:blip>
          <a:stretch>
            <a:fillRect/>
          </a:stretch>
        </p:blipFill>
        <p:spPr>
          <a:xfrm>
            <a:off x="0" y="-1851732"/>
            <a:ext cx="9144000" cy="8229600"/>
          </a:xfrm>
          <a:prstGeom prst="rect">
            <a:avLst/>
          </a:prstGeom>
        </p:spPr>
      </p:pic>
    </p:spTree>
    <p:extLst>
      <p:ext uri="{BB962C8B-B14F-4D97-AF65-F5344CB8AC3E}">
        <p14:creationId xmlns:p14="http://schemas.microsoft.com/office/powerpoint/2010/main" val="4059808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691"/>
            <a:ext cx="9144000" cy="923925"/>
          </a:xfrm>
          <a:solidFill>
            <a:srgbClr val="D4573A"/>
          </a:solidFill>
        </p:spPr>
        <p:txBody>
          <a:bodyPr>
            <a:normAutofit/>
          </a:bodyPr>
          <a:lstStyle/>
          <a:p>
            <a:r>
              <a:rPr lang="ru-RU" b="1" dirty="0" smtClean="0">
                <a:solidFill>
                  <a:schemeClr val="bg1"/>
                </a:solidFill>
              </a:rPr>
              <a:t>Разработка платы БЦВМ</a:t>
            </a:r>
            <a:endParaRPr lang="ru-RU" b="1" dirty="0">
              <a:solidFill>
                <a:schemeClr val="bg1"/>
              </a:solidFill>
            </a:endParaRPr>
          </a:p>
        </p:txBody>
      </p:sp>
      <p:pic>
        <p:nvPicPr>
          <p:cNvPr id="2050" name="Picture 2" descr="D:\Портфель\Портфель\Фотографии\Школьные фото\2020.07.18 Очередная рабочая встреча команды ШКТ\Доклад А.С.Бакеренкова о функционале платы БЦВМ.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4744"/>
            <a:ext cx="4314824" cy="431482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Портфель\Портфель\Фотографии\Школьные фото\2020.07.18 Очередная рабочая встреча команды ШКТ\Расчет углового ускорения спутника от магнитных катушек.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878386" y="1914525"/>
            <a:ext cx="4191002"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978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Портфель\Портфель\Фотографии\Школьные фото\2020.07.25 Рабочая сессия проекта ШКТ\IMG_23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995" y="721166"/>
            <a:ext cx="8182445" cy="6136834"/>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721166"/>
          </a:xfrm>
          <a:prstGeom prst="rect">
            <a:avLst/>
          </a:prstGeom>
          <a:solidFill>
            <a:srgbClr val="D35335">
              <a:alpha val="95000"/>
            </a:srgbClr>
          </a:solidFill>
          <a:ln w="12700">
            <a:miter lim="400000"/>
          </a:ln>
          <a:effectLst>
            <a:outerShdw blurRad="381000" dist="25400" dir="5400000" rotWithShape="0">
              <a:srgbClr val="000000">
                <a:alpha val="50000"/>
              </a:srgbClr>
            </a:outerShdw>
          </a:effectLst>
        </p:spPr>
        <p:txBody>
          <a:bodyPr vert="horz" lIns="50800" tIns="50800" rIns="50800" bIns="5080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Монтаж антенного комплекса </a:t>
            </a:r>
            <a:r>
              <a:rPr lang="ru-RU" sz="3200" b="1" dirty="0" err="1" smtClean="0">
                <a:solidFill>
                  <a:schemeClr val="bg1"/>
                </a:solidFill>
                <a:effectLst>
                  <a:outerShdw blurRad="38100" dist="38100" dir="2700000" algn="tl">
                    <a:srgbClr val="000000">
                      <a:alpha val="43137"/>
                    </a:srgbClr>
                  </a:outerShdw>
                </a:effectLst>
                <a:latin typeface="Helvetica" charset="0"/>
                <a:ea typeface="Helvetica" charset="0"/>
                <a:cs typeface="Helvetica" charset="0"/>
              </a:rPr>
              <a:t>ЦУПа</a:t>
            </a:r>
            <a:endParaRPr lang="ru-RU" sz="3200" b="1" dirty="0">
              <a:solidFill>
                <a:schemeClr val="bg1"/>
              </a:solidFill>
              <a:effectLst>
                <a:outerShdw blurRad="38100" dist="38100" dir="2700000" algn="tl">
                  <a:srgbClr val="000000">
                    <a:alpha val="43137"/>
                  </a:srgbClr>
                </a:outerShdw>
              </a:effectLst>
              <a:latin typeface="Helvetica" charset="0"/>
              <a:ea typeface="Helvetica" charset="0"/>
              <a:cs typeface="Helvetica" charset="0"/>
            </a:endParaRPr>
          </a:p>
        </p:txBody>
      </p:sp>
    </p:spTree>
    <p:extLst>
      <p:ext uri="{BB962C8B-B14F-4D97-AF65-F5344CB8AC3E}">
        <p14:creationId xmlns:p14="http://schemas.microsoft.com/office/powerpoint/2010/main" val="3940017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675" y="864369"/>
            <a:ext cx="4262581" cy="775532"/>
          </a:xfrm>
        </p:spPr>
        <p:txBody>
          <a:bodyPr rtlCol="0">
            <a:normAutofit fontScale="90000"/>
          </a:bodyPr>
          <a:lstStyle/>
          <a:p>
            <a:pPr eaLnBrk="1" fontAlgn="auto" hangingPunct="1">
              <a:spcAft>
                <a:spcPts val="0"/>
              </a:spcAft>
              <a:defRPr/>
            </a:pPr>
            <a:r>
              <a:rPr lang="ru-RU" sz="2700" b="1" dirty="0" smtClean="0">
                <a:effectLst>
                  <a:outerShdw blurRad="38100" dist="38100" dir="2700000" algn="tl">
                    <a:srgbClr val="000000">
                      <a:alpha val="43137"/>
                    </a:srgbClr>
                  </a:outerShdw>
                </a:effectLst>
                <a:latin typeface="Helvetica" charset="0"/>
                <a:ea typeface="Helvetica" charset="0"/>
                <a:cs typeface="Helvetica" charset="0"/>
              </a:rPr>
              <a:t>«Электронный портфель </a:t>
            </a:r>
            <a:br>
              <a:rPr lang="ru-RU" sz="2700" b="1" dirty="0" smtClean="0">
                <a:effectLst>
                  <a:outerShdw blurRad="38100" dist="38100" dir="2700000" algn="tl">
                    <a:srgbClr val="000000">
                      <a:alpha val="43137"/>
                    </a:srgbClr>
                  </a:outerShdw>
                </a:effectLst>
                <a:latin typeface="Helvetica" charset="0"/>
                <a:ea typeface="Helvetica" charset="0"/>
                <a:cs typeface="Helvetica" charset="0"/>
              </a:rPr>
            </a:br>
            <a:r>
              <a:rPr lang="ru-RU" sz="2700" b="1" dirty="0" smtClean="0">
                <a:effectLst>
                  <a:outerShdw blurRad="38100" dist="38100" dir="2700000" algn="tl">
                    <a:srgbClr val="000000">
                      <a:alpha val="43137"/>
                    </a:srgbClr>
                  </a:outerShdw>
                </a:effectLst>
                <a:latin typeface="Helvetica" charset="0"/>
                <a:ea typeface="Helvetica" charset="0"/>
                <a:cs typeface="Helvetica" charset="0"/>
              </a:rPr>
              <a:t>ученика»</a:t>
            </a:r>
            <a:r>
              <a:rPr lang="ru-RU" sz="1800" b="1" dirty="0" smtClean="0">
                <a:effectLst>
                  <a:outerShdw blurRad="38100" dist="38100" dir="2700000" algn="tl">
                    <a:srgbClr val="000000">
                      <a:alpha val="43137"/>
                    </a:srgbClr>
                  </a:outerShdw>
                </a:effectLst>
                <a:latin typeface="Helvetica" charset="0"/>
                <a:ea typeface="Helvetica" charset="0"/>
                <a:cs typeface="Helvetica" charset="0"/>
              </a:rPr>
              <a:t/>
            </a:r>
            <a:br>
              <a:rPr lang="ru-RU" sz="1800" b="1" dirty="0" smtClean="0">
                <a:effectLst>
                  <a:outerShdw blurRad="38100" dist="38100" dir="2700000" algn="tl">
                    <a:srgbClr val="000000">
                      <a:alpha val="43137"/>
                    </a:srgbClr>
                  </a:outerShdw>
                </a:effectLst>
                <a:latin typeface="Helvetica" charset="0"/>
                <a:ea typeface="Helvetica" charset="0"/>
                <a:cs typeface="Helvetica" charset="0"/>
              </a:rPr>
            </a:br>
            <a:endParaRPr lang="ru-RU" sz="1800" b="1" dirty="0">
              <a:effectLst>
                <a:outerShdw blurRad="38100" dist="38100" dir="2700000" algn="tl">
                  <a:srgbClr val="000000">
                    <a:alpha val="43137"/>
                  </a:srgbClr>
                </a:outerShdw>
              </a:effectLst>
              <a:latin typeface="Helvetica" charset="0"/>
              <a:ea typeface="Helvetica" charset="0"/>
              <a:cs typeface="Helvetica" charset="0"/>
            </a:endParaRPr>
          </a:p>
        </p:txBody>
      </p:sp>
      <p:pic>
        <p:nvPicPr>
          <p:cNvPr id="4" name="Picture 2" descr="D:\Портфель\Проекты\Электронный портфель\IMG_0270.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0" t="7454" r="2947" b="42530"/>
          <a:stretch/>
        </p:blipFill>
        <p:spPr>
          <a:xfrm>
            <a:off x="309419" y="1639901"/>
            <a:ext cx="3706238" cy="2900856"/>
          </a:xfrm>
        </p:spPr>
      </p:pic>
      <p:sp>
        <p:nvSpPr>
          <p:cNvPr id="8196" name="Прямоугольник 7"/>
          <p:cNvSpPr>
            <a:spLocks noChangeArrowheads="1"/>
          </p:cNvSpPr>
          <p:nvPr/>
        </p:nvSpPr>
        <p:spPr bwMode="auto">
          <a:xfrm>
            <a:off x="-43988" y="0"/>
            <a:ext cx="9187988" cy="646331"/>
          </a:xfrm>
          <a:prstGeom prst="rect">
            <a:avLst/>
          </a:prstGeom>
          <a:solidFill>
            <a:schemeClr val="accent2"/>
          </a:solidFill>
          <a:extLst/>
        </p:spPr>
        <p:txBody>
          <a:bodyPr vert="horz" wrap="square" lIns="91440" tIns="45720" rIns="91440" bIns="45720" rtlCol="0" anchor="ctr">
            <a:spAutoFit/>
          </a:bodyPr>
          <a:lstStyle/>
          <a:p>
            <a:pPr algn="ctr">
              <a:spcBef>
                <a:spcPct val="0"/>
              </a:spcBef>
            </a:pPr>
            <a:r>
              <a:rPr lang="ru-RU" sz="3500" b="1" dirty="0" err="1" smtClean="0">
                <a:solidFill>
                  <a:schemeClr val="bg1"/>
                </a:solidFill>
                <a:latin typeface="Helvetica" charset="0"/>
                <a:ea typeface="Helvetica" charset="0"/>
                <a:cs typeface="Helvetica" charset="0"/>
              </a:rPr>
              <a:t>Цифровизация</a:t>
            </a:r>
            <a:r>
              <a:rPr lang="ru-RU" sz="3500" b="1" dirty="0" smtClean="0">
                <a:solidFill>
                  <a:schemeClr val="bg1"/>
                </a:solidFill>
                <a:latin typeface="Helvetica" charset="0"/>
                <a:ea typeface="Helvetica" charset="0"/>
                <a:cs typeface="Helvetica" charset="0"/>
              </a:rPr>
              <a:t> </a:t>
            </a:r>
            <a:r>
              <a:rPr lang="ru-RU" sz="3500" b="1" dirty="0">
                <a:solidFill>
                  <a:schemeClr val="bg1"/>
                </a:solidFill>
                <a:latin typeface="Helvetica" charset="0"/>
                <a:ea typeface="Helvetica" charset="0"/>
                <a:cs typeface="Helvetica" charset="0"/>
              </a:rPr>
              <a:t>основного образования</a:t>
            </a:r>
          </a:p>
        </p:txBody>
      </p:sp>
      <p:sp>
        <p:nvSpPr>
          <p:cNvPr id="10" name="TextBox 9"/>
          <p:cNvSpPr txBox="1"/>
          <p:nvPr/>
        </p:nvSpPr>
        <p:spPr>
          <a:xfrm>
            <a:off x="4530360" y="718417"/>
            <a:ext cx="4494202" cy="830997"/>
          </a:xfrm>
          <a:prstGeom prst="rect">
            <a:avLst/>
          </a:prstGeom>
          <a:noFill/>
        </p:spPr>
        <p:txBody>
          <a:bodyPr wrap="square">
            <a:spAutoFit/>
          </a:bodyPr>
          <a:lstStyle/>
          <a:p>
            <a:pPr algn="ctr">
              <a:defRPr/>
            </a:pPr>
            <a:r>
              <a:rPr lang="ru-RU" sz="2400" b="1" dirty="0" smtClean="0">
                <a:solidFill>
                  <a:prstClr val="black"/>
                </a:solidFill>
                <a:effectLst>
                  <a:outerShdw blurRad="38100" dist="38100" dir="2700000" algn="tl">
                    <a:srgbClr val="000000">
                      <a:alpha val="43137"/>
                    </a:srgbClr>
                  </a:outerShdw>
                </a:effectLst>
                <a:latin typeface="Helvetica" charset="0"/>
                <a:ea typeface="Helvetica" charset="0"/>
                <a:cs typeface="Helvetica" charset="0"/>
              </a:rPr>
              <a:t>Цифровые лаборатории </a:t>
            </a:r>
            <a:r>
              <a:rPr lang="ru-RU" sz="2400" b="1" dirty="0">
                <a:solidFill>
                  <a:prstClr val="black"/>
                </a:solidFill>
                <a:effectLst>
                  <a:outerShdw blurRad="38100" dist="38100" dir="2700000" algn="tl">
                    <a:srgbClr val="000000">
                      <a:alpha val="43137"/>
                    </a:srgbClr>
                  </a:outerShdw>
                </a:effectLst>
                <a:latin typeface="Helvetica" charset="0"/>
                <a:ea typeface="Helvetica" charset="0"/>
                <a:cs typeface="Helvetica" charset="0"/>
              </a:rPr>
              <a:t>естественнонаучного </a:t>
            </a:r>
            <a:r>
              <a:rPr lang="ru-RU" sz="2400" b="1" dirty="0" smtClean="0">
                <a:solidFill>
                  <a:prstClr val="black"/>
                </a:solidFill>
                <a:effectLst>
                  <a:outerShdw blurRad="38100" dist="38100" dir="2700000" algn="tl">
                    <a:srgbClr val="000000">
                      <a:alpha val="43137"/>
                    </a:srgbClr>
                  </a:outerShdw>
                </a:effectLst>
                <a:latin typeface="Helvetica" charset="0"/>
                <a:ea typeface="Helvetica" charset="0"/>
                <a:cs typeface="Helvetica" charset="0"/>
              </a:rPr>
              <a:t>цикла</a:t>
            </a:r>
            <a:endParaRPr lang="ru-RU" sz="2400" b="1" dirty="0">
              <a:solidFill>
                <a:prstClr val="black"/>
              </a:solidFill>
              <a:effectLst>
                <a:outerShdw blurRad="38100" dist="38100" dir="2700000" algn="tl">
                  <a:srgbClr val="000000">
                    <a:alpha val="43137"/>
                  </a:srgbClr>
                </a:outerShdw>
              </a:effectLst>
              <a:latin typeface="Helvetica" charset="0"/>
              <a:ea typeface="Helvetica" charset="0"/>
              <a:cs typeface="Helvetica" charset="0"/>
            </a:endParaRPr>
          </a:p>
        </p:txBody>
      </p:sp>
      <p:pic>
        <p:nvPicPr>
          <p:cNvPr id="13" name="Picture 2" descr="D:\Портфель\Фотографии\Школьные фото\2011 12 марта фото столов в кабинете физики\IMG_0687.JPG"/>
          <p:cNvPicPr>
            <a:picLocks noChangeAspect="1" noChangeArrowheads="1"/>
          </p:cNvPicPr>
          <p:nvPr/>
        </p:nvPicPr>
        <p:blipFill rotWithShape="1">
          <a:blip r:embed="rId4">
            <a:extLst>
              <a:ext uri="{28A0092B-C50C-407E-A947-70E740481C1C}">
                <a14:useLocalDpi xmlns:a14="http://schemas.microsoft.com/office/drawing/2010/main" val="0"/>
              </a:ext>
            </a:extLst>
          </a:blip>
          <a:srcRect t="44167"/>
          <a:stretch/>
        </p:blipFill>
        <p:spPr bwMode="auto">
          <a:xfrm>
            <a:off x="4732751" y="1697952"/>
            <a:ext cx="3952057" cy="287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013" b="4316"/>
          <a:stretch/>
        </p:blipFill>
        <p:spPr bwMode="auto">
          <a:xfrm>
            <a:off x="323528" y="4725144"/>
            <a:ext cx="5472608" cy="203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77158" y="5048204"/>
            <a:ext cx="2304911" cy="1384995"/>
          </a:xfrm>
          <a:prstGeom prst="rect">
            <a:avLst/>
          </a:prstGeom>
          <a:noFill/>
        </p:spPr>
        <p:txBody>
          <a:bodyPr wrap="square" rtlCol="0">
            <a:spAutoFit/>
          </a:bodyPr>
          <a:lstStyle/>
          <a:p>
            <a:r>
              <a:rPr lang="ru-RU" sz="2800" b="1" dirty="0" smtClean="0">
                <a:effectLst>
                  <a:outerShdw blurRad="38100" dist="38100" dir="2700000" algn="tl">
                    <a:srgbClr val="000000">
                      <a:alpha val="43137"/>
                    </a:srgbClr>
                  </a:outerShdw>
                </a:effectLst>
                <a:latin typeface="Helvetica" charset="0"/>
                <a:ea typeface="Helvetica" charset="0"/>
                <a:cs typeface="Helvetica" charset="0"/>
              </a:rPr>
              <a:t>Цифровой кабинет технологий</a:t>
            </a:r>
            <a:endParaRPr lang="ru-RU" sz="2800" b="1" dirty="0">
              <a:effectLst>
                <a:outerShdw blurRad="38100" dist="38100" dir="2700000" algn="tl">
                  <a:srgbClr val="000000">
                    <a:alpha val="43137"/>
                  </a:srgbClr>
                </a:outerShdw>
              </a:effectLst>
              <a:latin typeface="Helvetica" charset="0"/>
              <a:ea typeface="Helvetica" charset="0"/>
              <a:cs typeface="Helvetica" charset="0"/>
            </a:endParaRPr>
          </a:p>
        </p:txBody>
      </p:sp>
    </p:spTree>
    <p:extLst>
      <p:ext uri="{BB962C8B-B14F-4D97-AF65-F5344CB8AC3E}">
        <p14:creationId xmlns:p14="http://schemas.microsoft.com/office/powerpoint/2010/main" val="3646541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3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30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fill="hold"/>
                                        <p:tgtEl>
                                          <p:spTgt spid="13"/>
                                        </p:tgtEl>
                                        <p:attrNameLst>
                                          <p:attrName>ppt_x</p:attrName>
                                        </p:attrNameLst>
                                      </p:cBhvr>
                                      <p:tavLst>
                                        <p:tav tm="0">
                                          <p:val>
                                            <p:strVal val="#ppt_x"/>
                                          </p:val>
                                        </p:tav>
                                        <p:tav tm="100000">
                                          <p:val>
                                            <p:strVal val="#ppt_x"/>
                                          </p:val>
                                        </p:tav>
                                      </p:tavLst>
                                    </p:anim>
                                    <p:anim calcmode="lin" valueType="num">
                                      <p:cBhvr additive="base">
                                        <p:cTn id="2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2000"/>
                                  </p:stCondLst>
                                  <p:childTnLst>
                                    <p:set>
                                      <p:cBhvr>
                                        <p:cTn id="31" dur="1" fill="hold">
                                          <p:stCondLst>
                                            <p:cond delay="0"/>
                                          </p:stCondLst>
                                        </p:cTn>
                                        <p:tgtEl>
                                          <p:spTgt spid="2051"/>
                                        </p:tgtEl>
                                        <p:attrNameLst>
                                          <p:attrName>style.visibility</p:attrName>
                                        </p:attrNameLst>
                                      </p:cBhvr>
                                      <p:to>
                                        <p:strVal val="visible"/>
                                      </p:to>
                                    </p:set>
                                    <p:anim calcmode="lin" valueType="num">
                                      <p:cBhvr additive="base">
                                        <p:cTn id="32" dur="1000" fill="hold"/>
                                        <p:tgtEl>
                                          <p:spTgt spid="2051"/>
                                        </p:tgtEl>
                                        <p:attrNameLst>
                                          <p:attrName>ppt_x</p:attrName>
                                        </p:attrNameLst>
                                      </p:cBhvr>
                                      <p:tavLst>
                                        <p:tav tm="0">
                                          <p:val>
                                            <p:strVal val="#ppt_x"/>
                                          </p:val>
                                        </p:tav>
                                        <p:tav tm="100000">
                                          <p:val>
                                            <p:strVal val="#ppt_x"/>
                                          </p:val>
                                        </p:tav>
                                      </p:tavLst>
                                    </p:anim>
                                    <p:anim calcmode="lin" valueType="num">
                                      <p:cBhvr additive="base">
                                        <p:cTn id="33" dur="10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4139952" y="1844824"/>
            <a:ext cx="5004047" cy="3200872"/>
          </a:xfrm>
          <a:prstGeom prst="rect">
            <a:avLst/>
          </a:prstGeom>
          <a:noFill/>
          <a:ln w="9525">
            <a:noFill/>
            <a:miter lim="800000"/>
            <a:headEnd/>
            <a:tailEnd/>
          </a:ln>
        </p:spPr>
        <p:txBody>
          <a:bodyPr wrap="square" lIns="121917" tIns="60958" rIns="121917" bIns="60958">
            <a:spAutoFit/>
          </a:bodyPr>
          <a:lstStyle/>
          <a:p>
            <a:r>
              <a:rPr lang="ru-RU" altLang="ru-RU" sz="5000" dirty="0">
                <a:effectLst>
                  <a:outerShdw blurRad="38100" dist="38100" dir="2700000" algn="tl">
                    <a:srgbClr val="000000">
                      <a:alpha val="43137"/>
                    </a:srgbClr>
                  </a:outerShdw>
                </a:effectLst>
                <a:latin typeface="Corbel" panose="020B0503020204020204" pitchFamily="34" charset="0"/>
              </a:rPr>
              <a:t>Проект открыт к сотрудничеству, приглашаются все </a:t>
            </a:r>
            <a:r>
              <a:rPr lang="ru-RU" altLang="ru-RU" sz="5000" dirty="0" smtClean="0">
                <a:effectLst>
                  <a:outerShdw blurRad="38100" dist="38100" dir="2700000" algn="tl">
                    <a:srgbClr val="000000">
                      <a:alpha val="43137"/>
                    </a:srgbClr>
                  </a:outerShdw>
                </a:effectLst>
                <a:latin typeface="Corbel" panose="020B0503020204020204" pitchFamily="34" charset="0"/>
              </a:rPr>
              <a:t>желающие!</a:t>
            </a:r>
          </a:p>
        </p:txBody>
      </p:sp>
      <p:pic>
        <p:nvPicPr>
          <p:cNvPr id="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1196180"/>
            <a:ext cx="3810442" cy="429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817" y="5676546"/>
            <a:ext cx="5048647" cy="584775"/>
          </a:xfrm>
          <a:prstGeom prst="rect">
            <a:avLst/>
          </a:prstGeom>
        </p:spPr>
        <p:txBody>
          <a:bodyPr wrap="square">
            <a:spAutoFit/>
          </a:bodyPr>
          <a:lstStyle/>
          <a:p>
            <a:r>
              <a:rPr lang="en-US" sz="3200" dirty="0">
                <a:hlinkClick r:id="rId4"/>
              </a:rPr>
              <a:t>https://sputnik.school29.ru/</a:t>
            </a:r>
            <a:endParaRPr lang="ru-RU" sz="3200" dirty="0"/>
          </a:p>
        </p:txBody>
      </p:sp>
      <p:sp>
        <p:nvSpPr>
          <p:cNvPr id="5" name="TextBox 4"/>
          <p:cNvSpPr txBox="1"/>
          <p:nvPr/>
        </p:nvSpPr>
        <p:spPr>
          <a:xfrm>
            <a:off x="5292079" y="5639367"/>
            <a:ext cx="3874941" cy="646331"/>
          </a:xfrm>
          <a:prstGeom prst="rect">
            <a:avLst/>
          </a:prstGeom>
          <a:noFill/>
        </p:spPr>
        <p:txBody>
          <a:bodyPr wrap="square" rtlCol="0">
            <a:spAutoFit/>
          </a:bodyPr>
          <a:lstStyle/>
          <a:p>
            <a:r>
              <a:rPr lang="en-US" sz="3600" dirty="0" smtClean="0">
                <a:solidFill>
                  <a:srgbClr val="C00000"/>
                </a:solidFill>
              </a:rPr>
              <a:t>tsar@school29.ru</a:t>
            </a:r>
            <a:r>
              <a:rPr lang="ru-RU" sz="3600" dirty="0" smtClean="0">
                <a:solidFill>
                  <a:srgbClr val="C00000"/>
                </a:solidFill>
              </a:rPr>
              <a:t> </a:t>
            </a:r>
            <a:endParaRPr lang="ru-RU" sz="3600" dirty="0">
              <a:solidFill>
                <a:srgbClr val="C00000"/>
              </a:solidFill>
            </a:endParaRPr>
          </a:p>
        </p:txBody>
      </p:sp>
    </p:spTree>
    <p:extLst>
      <p:ext uri="{BB962C8B-B14F-4D97-AF65-F5344CB8AC3E}">
        <p14:creationId xmlns:p14="http://schemas.microsoft.com/office/powerpoint/2010/main" val="3663104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txBox="1">
            <a:spLocks noChangeArrowheads="1"/>
          </p:cNvSpPr>
          <p:nvPr/>
        </p:nvSpPr>
        <p:spPr>
          <a:xfrm>
            <a:off x="1104900" y="2"/>
            <a:ext cx="6927850" cy="836711"/>
          </a:xfrm>
          <a:prstGeom prst="rect">
            <a:avLst/>
          </a:prstGeom>
        </p:spPr>
        <p:txBody>
          <a:bodyPr anchor="ctr">
            <a:normAutofit/>
          </a:bodyPr>
          <a:lstStyle/>
          <a:p>
            <a:pPr algn="ctr" fontAlgn="auto">
              <a:spcAft>
                <a:spcPts val="0"/>
              </a:spcAft>
              <a:defRPr/>
            </a:pPr>
            <a:r>
              <a:rPr lang="ru-RU" sz="4800" b="1" dirty="0">
                <a:solidFill>
                  <a:srgbClr val="7030A0"/>
                </a:solidFill>
                <a:effectLst>
                  <a:outerShdw blurRad="38100" dist="38100" dir="2700000" algn="tl">
                    <a:srgbClr val="000000">
                      <a:alpha val="43137"/>
                    </a:srgbClr>
                  </a:outerShdw>
                </a:effectLst>
                <a:latin typeface="+mj-lt"/>
                <a:ea typeface="+mj-ea"/>
                <a:cs typeface="Times New Roman" pitchFamily="18" charset="0"/>
              </a:rPr>
              <a:t>Спасибо за внимание!</a:t>
            </a:r>
            <a:endParaRPr lang="en-US" sz="4800" b="1" dirty="0">
              <a:solidFill>
                <a:srgbClr val="7030A0"/>
              </a:solidFill>
              <a:effectLst>
                <a:outerShdw blurRad="38100" dist="38100" dir="2700000" algn="tl">
                  <a:srgbClr val="000000">
                    <a:alpha val="43137"/>
                  </a:srgbClr>
                </a:outerShdw>
              </a:effectLst>
              <a:latin typeface="+mj-lt"/>
              <a:ea typeface="+mj-ea"/>
              <a:cs typeface="Times New Roman" pitchFamily="18" charset="0"/>
            </a:endParaRPr>
          </a:p>
        </p:txBody>
      </p:sp>
      <p:sp>
        <p:nvSpPr>
          <p:cNvPr id="21507" name="Прямоугольник 6"/>
          <p:cNvSpPr>
            <a:spLocks noChangeArrowheads="1"/>
          </p:cNvSpPr>
          <p:nvPr/>
        </p:nvSpPr>
        <p:spPr bwMode="auto">
          <a:xfrm>
            <a:off x="291816" y="6021288"/>
            <a:ext cx="85689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i="1" dirty="0" smtClean="0">
                <a:solidFill>
                  <a:srgbClr val="002060"/>
                </a:solidFill>
                <a:effectLst>
                  <a:outerShdw blurRad="38100" dist="38100" dir="2700000" algn="tl">
                    <a:srgbClr val="000000">
                      <a:alpha val="43137"/>
                    </a:srgbClr>
                  </a:outerShdw>
                </a:effectLst>
              </a:rPr>
              <a:t>htt</a:t>
            </a:r>
            <a:r>
              <a:rPr lang="en-US" sz="4000" i="1" dirty="0">
                <a:solidFill>
                  <a:srgbClr val="002060"/>
                </a:solidFill>
                <a:effectLst>
                  <a:outerShdw blurRad="38100" dist="38100" dir="2700000" algn="tl">
                    <a:srgbClr val="000000">
                      <a:alpha val="43137"/>
                    </a:srgbClr>
                  </a:outerShdw>
                </a:effectLst>
              </a:rPr>
              <a:t>p</a:t>
            </a:r>
            <a:r>
              <a:rPr lang="en-US" sz="4000" i="1" dirty="0" smtClean="0">
                <a:solidFill>
                  <a:srgbClr val="002060"/>
                </a:solidFill>
                <a:effectLst>
                  <a:outerShdw blurRad="38100" dist="38100" dir="2700000" algn="tl">
                    <a:srgbClr val="000000">
                      <a:alpha val="43137"/>
                    </a:srgbClr>
                  </a:outerShdw>
                </a:effectLst>
              </a:rPr>
              <a:t>://school29.ru</a:t>
            </a:r>
            <a:endParaRPr lang="ru-RU" sz="4000" i="1" dirty="0">
              <a:solidFill>
                <a:srgbClr val="002060"/>
              </a:solidFill>
              <a:effectLst>
                <a:outerShdw blurRad="38100" dist="38100" dir="2700000" algn="tl">
                  <a:srgbClr val="000000">
                    <a:alpha val="43137"/>
                  </a:srgbClr>
                </a:outerShdw>
              </a:effectLst>
            </a:endParaRPr>
          </a:p>
        </p:txBody>
      </p:sp>
      <p:grpSp>
        <p:nvGrpSpPr>
          <p:cNvPr id="2" name="Группа 1"/>
          <p:cNvGrpSpPr/>
          <p:nvPr/>
        </p:nvGrpSpPr>
        <p:grpSpPr>
          <a:xfrm>
            <a:off x="8582" y="644691"/>
            <a:ext cx="9135418" cy="5497379"/>
            <a:chOff x="8582" y="788144"/>
            <a:chExt cx="9135418" cy="3711228"/>
          </a:xfrm>
        </p:grpSpPr>
        <p:pic>
          <p:nvPicPr>
            <p:cNvPr id="21"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8000"/>
                      </a14:imgEffect>
                    </a14:imgLayer>
                  </a14:imgProps>
                </a:ext>
                <a:ext uri="{28A0092B-C50C-407E-A947-70E740481C1C}">
                  <a14:useLocalDpi xmlns:a14="http://schemas.microsoft.com/office/drawing/2010/main" val="0"/>
                </a:ext>
              </a:extLst>
            </a:blip>
            <a:srcRect l="12423" t="22660" r="16465" b="18601"/>
            <a:stretch/>
          </p:blipFill>
          <p:spPr bwMode="auto">
            <a:xfrm>
              <a:off x="8582" y="788144"/>
              <a:ext cx="9135418" cy="371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Овал 21"/>
            <p:cNvSpPr/>
            <p:nvPr/>
          </p:nvSpPr>
          <p:spPr>
            <a:xfrm>
              <a:off x="25493" y="2247714"/>
              <a:ext cx="1738195" cy="792088"/>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5652121" y="1851670"/>
              <a:ext cx="1274501" cy="60828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7773181" y="2035473"/>
              <a:ext cx="1080119" cy="608285"/>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634808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fade">
                                      <p:cBhvr>
                                        <p:cTn id="19" dur="1000"/>
                                        <p:tgtEl>
                                          <p:spTgt spid="21507"/>
                                        </p:tgtEl>
                                      </p:cBhvr>
                                    </p:animEffect>
                                    <p:anim calcmode="lin" valueType="num">
                                      <p:cBhvr>
                                        <p:cTn id="20" dur="1000" fill="hold"/>
                                        <p:tgtEl>
                                          <p:spTgt spid="21507"/>
                                        </p:tgtEl>
                                        <p:attrNameLst>
                                          <p:attrName>ppt_x</p:attrName>
                                        </p:attrNameLst>
                                      </p:cBhvr>
                                      <p:tavLst>
                                        <p:tav tm="0">
                                          <p:val>
                                            <p:strVal val="#ppt_x"/>
                                          </p:val>
                                        </p:tav>
                                        <p:tav tm="100000">
                                          <p:val>
                                            <p:strVal val="#ppt_x"/>
                                          </p:val>
                                        </p:tav>
                                      </p:tavLst>
                                    </p:anim>
                                    <p:anim calcmode="lin" valueType="num">
                                      <p:cBhvr>
                                        <p:cTn id="21"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5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Портфель\Фотографии\Школьные фото\2017.11.04 Лаборатория Космических исследований\В лаборатории Максим Богданов (5-ый лицей) и его руководитель проекта Альберт Юрьевич Цуцких.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33" b="13617"/>
          <a:stretch/>
        </p:blipFill>
        <p:spPr bwMode="auto">
          <a:xfrm>
            <a:off x="2829447" y="795206"/>
            <a:ext cx="3311568" cy="2003087"/>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Box 3"/>
          <p:cNvSpPr txBox="1">
            <a:spLocks noChangeArrowheads="1"/>
          </p:cNvSpPr>
          <p:nvPr/>
        </p:nvSpPr>
        <p:spPr bwMode="auto">
          <a:xfrm>
            <a:off x="0" y="-1"/>
            <a:ext cx="9144000" cy="804227"/>
          </a:xfrm>
          <a:prstGeom prst="rect">
            <a:avLst/>
          </a:prstGeom>
          <a:solidFill>
            <a:schemeClr val="accent2"/>
          </a:solidFill>
          <a:ln>
            <a:solidFill>
              <a:schemeClr val="bg1"/>
            </a:solidFill>
          </a:ln>
          <a:extLst/>
        </p:spPr>
        <p:txBody>
          <a:bodyPr vert="horz" lIns="91440" tIns="45720" rIns="91440" bIns="45720" rtlCol="0" anchor="ctr">
            <a:normAutofit fontScale="75000" lnSpcReduction="20000"/>
          </a:bodyPr>
          <a:lstStyle>
            <a:lvl1pPr algn="ctr">
              <a:spcBef>
                <a:spcPct val="0"/>
              </a:spcBef>
              <a:buNone/>
              <a:defRPr sz="4400" b="1">
                <a:solidFill>
                  <a:srgbClr val="FDF831"/>
                </a:solidFill>
                <a:effectLst>
                  <a:outerShdw blurRad="38100" dist="38100" dir="2700000" algn="tl">
                    <a:srgbClr val="000000">
                      <a:alpha val="43137"/>
                    </a:srgbClr>
                  </a:outerShdw>
                </a:effectLst>
                <a:latin typeface="Helvetica" charset="0"/>
                <a:ea typeface="Helvetica" charset="0"/>
                <a:cs typeface="Helvetica" charset="0"/>
              </a:defRPr>
            </a:lvl1pPr>
          </a:lstStyle>
          <a:p>
            <a:r>
              <a:rPr lang="ru-RU" dirty="0" smtClean="0">
                <a:solidFill>
                  <a:schemeClr val="bg1"/>
                </a:solidFill>
              </a:rPr>
              <a:t>Комплексы для проектной деятельности</a:t>
            </a:r>
            <a:endParaRPr lang="ru-RU" dirty="0">
              <a:solidFill>
                <a:schemeClr val="bg1"/>
              </a:solidFill>
            </a:endParaRPr>
          </a:p>
        </p:txBody>
      </p:sp>
      <p:pic>
        <p:nvPicPr>
          <p:cNvPr id="1026" name="Picture 2" descr="http://school29.ru/wp-content/uploads/2011/07/379919706-400x600.jpg"/>
          <p:cNvPicPr>
            <a:picLocks noChangeAspect="1" noChangeArrowheads="1"/>
          </p:cNvPicPr>
          <p:nvPr/>
        </p:nvPicPr>
        <p:blipFill>
          <a:blip r:embed="rId4">
            <a:extLst>
              <a:ext uri="{28A0092B-C50C-407E-A947-70E740481C1C}">
                <a14:useLocalDpi xmlns:a14="http://schemas.microsoft.com/office/drawing/2010/main" val="0"/>
              </a:ext>
            </a:extLst>
          </a:blip>
          <a:srcRect t="40945"/>
          <a:stretch>
            <a:fillRect/>
          </a:stretch>
        </p:blipFill>
        <p:spPr bwMode="auto">
          <a:xfrm>
            <a:off x="93295" y="2761513"/>
            <a:ext cx="2396186" cy="175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5" y="4621420"/>
            <a:ext cx="2907069" cy="21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D:\Портфель\Фотографии\Школьные фото\2012.10 Открытие нанолаборатории\DSC_42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0267" y="4636985"/>
            <a:ext cx="3026292" cy="21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t="12180" r="16861" b="8321"/>
          <a:stretch>
            <a:fillRect/>
          </a:stretch>
        </p:blipFill>
        <p:spPr bwMode="auto">
          <a:xfrm>
            <a:off x="6454776" y="2706409"/>
            <a:ext cx="2631784" cy="187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805" r="7371"/>
          <a:stretch/>
        </p:blipFill>
        <p:spPr bwMode="auto">
          <a:xfrm>
            <a:off x="19823" y="804227"/>
            <a:ext cx="2716326" cy="194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3" descr="Аквариум и террариум"/>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5264"/>
          <a:stretch/>
        </p:blipFill>
        <p:spPr bwMode="auto">
          <a:xfrm>
            <a:off x="6221763" y="804227"/>
            <a:ext cx="2864796" cy="19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823" y="2244245"/>
            <a:ext cx="2697449" cy="502702"/>
          </a:xfrm>
          <a:prstGeom prst="rect">
            <a:avLst/>
          </a:prstGeom>
          <a:solidFill>
            <a:schemeClr val="bg1">
              <a:alpha val="50000"/>
            </a:schemeClr>
          </a:solidFill>
        </p:spPr>
        <p:txBody>
          <a:bodyPr wrap="square" rtlCol="0">
            <a:spAutoFit/>
          </a:bodyPr>
          <a:lstStyle/>
          <a:p>
            <a:pPr algn="ctr">
              <a:lnSpc>
                <a:spcPts val="1600"/>
              </a:lnSpc>
            </a:pPr>
            <a:r>
              <a:rPr lang="ru-RU" b="1" dirty="0" smtClean="0"/>
              <a:t>Центр космического мониторинга и ЦУП</a:t>
            </a:r>
            <a:endParaRPr lang="ru-RU" b="1" dirty="0"/>
          </a:p>
        </p:txBody>
      </p:sp>
      <p:sp>
        <p:nvSpPr>
          <p:cNvPr id="16" name="TextBox 15"/>
          <p:cNvSpPr txBox="1"/>
          <p:nvPr/>
        </p:nvSpPr>
        <p:spPr>
          <a:xfrm>
            <a:off x="2829447" y="2284459"/>
            <a:ext cx="3311568" cy="477054"/>
          </a:xfrm>
          <a:prstGeom prst="rect">
            <a:avLst/>
          </a:prstGeom>
          <a:solidFill>
            <a:schemeClr val="bg1">
              <a:alpha val="60000"/>
            </a:schemeClr>
          </a:solidFill>
        </p:spPr>
        <p:txBody>
          <a:bodyPr wrap="square" rtlCol="0">
            <a:spAutoFit/>
          </a:bodyPr>
          <a:lstStyle/>
          <a:p>
            <a:pPr algn="ctr">
              <a:lnSpc>
                <a:spcPts val="1500"/>
              </a:lnSpc>
            </a:pPr>
            <a:r>
              <a:rPr lang="ru-RU" sz="1600" b="1" dirty="0" smtClean="0"/>
              <a:t>Лаборатория космических исследований и </a:t>
            </a:r>
            <a:r>
              <a:rPr lang="ru-RU" sz="1600" b="1" dirty="0" err="1" smtClean="0"/>
              <a:t>спутникостроения</a:t>
            </a:r>
            <a:endParaRPr lang="ru-RU" sz="1600" b="1" dirty="0"/>
          </a:p>
        </p:txBody>
      </p:sp>
      <p:sp>
        <p:nvSpPr>
          <p:cNvPr id="17" name="TextBox 16"/>
          <p:cNvSpPr txBox="1"/>
          <p:nvPr/>
        </p:nvSpPr>
        <p:spPr>
          <a:xfrm>
            <a:off x="6141015" y="2338191"/>
            <a:ext cx="3045404" cy="510909"/>
          </a:xfrm>
          <a:prstGeom prst="rect">
            <a:avLst/>
          </a:prstGeom>
          <a:solidFill>
            <a:schemeClr val="bg1">
              <a:alpha val="50000"/>
            </a:schemeClr>
          </a:solidFill>
        </p:spPr>
        <p:txBody>
          <a:bodyPr wrap="square" rtlCol="0">
            <a:spAutoFit/>
          </a:bodyPr>
          <a:lstStyle/>
          <a:p>
            <a:pPr>
              <a:lnSpc>
                <a:spcPct val="80000"/>
              </a:lnSpc>
            </a:pPr>
            <a:r>
              <a:rPr lang="ru-RU" sz="1700" b="1" dirty="0" smtClean="0"/>
              <a:t>Лаборатории биотехнологий</a:t>
            </a:r>
          </a:p>
          <a:p>
            <a:pPr>
              <a:lnSpc>
                <a:spcPct val="80000"/>
              </a:lnSpc>
            </a:pPr>
            <a:r>
              <a:rPr lang="ru-RU" sz="1700" b="1" dirty="0" smtClean="0"/>
              <a:t> и генной инженерии</a:t>
            </a:r>
            <a:endParaRPr lang="ru-RU" sz="1700" b="1" dirty="0"/>
          </a:p>
        </p:txBody>
      </p:sp>
      <p:sp>
        <p:nvSpPr>
          <p:cNvPr id="18" name="TextBox 17"/>
          <p:cNvSpPr txBox="1"/>
          <p:nvPr/>
        </p:nvSpPr>
        <p:spPr>
          <a:xfrm>
            <a:off x="6370986" y="3986409"/>
            <a:ext cx="2773014" cy="615553"/>
          </a:xfrm>
          <a:prstGeom prst="rect">
            <a:avLst/>
          </a:prstGeom>
          <a:solidFill>
            <a:schemeClr val="bg1">
              <a:alpha val="50000"/>
            </a:schemeClr>
          </a:solidFill>
        </p:spPr>
        <p:txBody>
          <a:bodyPr wrap="square" rtlCol="0">
            <a:spAutoFit/>
          </a:bodyPr>
          <a:lstStyle/>
          <a:p>
            <a:pPr algn="ctr"/>
            <a:r>
              <a:rPr lang="ru-RU" sz="1700" b="1" dirty="0" smtClean="0"/>
              <a:t>Лаборатория </a:t>
            </a:r>
            <a:r>
              <a:rPr lang="ru-RU" sz="1700" b="1" dirty="0" err="1" smtClean="0"/>
              <a:t>робототех</a:t>
            </a:r>
            <a:r>
              <a:rPr lang="ru-RU" sz="1700" b="1" dirty="0" smtClean="0"/>
              <a:t> -</a:t>
            </a:r>
            <a:r>
              <a:rPr lang="ru-RU" sz="1700" b="1" dirty="0" err="1" smtClean="0"/>
              <a:t>ники</a:t>
            </a:r>
            <a:r>
              <a:rPr lang="ru-RU" sz="1700" b="1" dirty="0" smtClean="0"/>
              <a:t> и 3</a:t>
            </a:r>
            <a:r>
              <a:rPr lang="en-US" sz="1700" b="1" dirty="0" smtClean="0"/>
              <a:t>D </a:t>
            </a:r>
            <a:r>
              <a:rPr lang="ru-RU" sz="1700" b="1" dirty="0" smtClean="0"/>
              <a:t>проектирования</a:t>
            </a:r>
            <a:endParaRPr lang="ru-RU" sz="1700" b="1" dirty="0"/>
          </a:p>
        </p:txBody>
      </p:sp>
      <p:sp>
        <p:nvSpPr>
          <p:cNvPr id="19" name="TextBox 18"/>
          <p:cNvSpPr txBox="1"/>
          <p:nvPr/>
        </p:nvSpPr>
        <p:spPr>
          <a:xfrm>
            <a:off x="-5130" y="4201852"/>
            <a:ext cx="2502158" cy="369332"/>
          </a:xfrm>
          <a:prstGeom prst="rect">
            <a:avLst/>
          </a:prstGeom>
          <a:solidFill>
            <a:schemeClr val="bg1">
              <a:alpha val="50000"/>
            </a:schemeClr>
          </a:solidFill>
        </p:spPr>
        <p:txBody>
          <a:bodyPr wrap="square" rtlCol="0">
            <a:spAutoFit/>
          </a:bodyPr>
          <a:lstStyle/>
          <a:p>
            <a:pPr algn="ctr"/>
            <a:r>
              <a:rPr lang="ru-RU" b="1" dirty="0" smtClean="0"/>
              <a:t>Цифровой планетарий</a:t>
            </a:r>
            <a:endParaRPr lang="ru-RU" b="1" dirty="0"/>
          </a:p>
        </p:txBody>
      </p:sp>
      <p:sp>
        <p:nvSpPr>
          <p:cNvPr id="20" name="TextBox 19"/>
          <p:cNvSpPr txBox="1"/>
          <p:nvPr/>
        </p:nvSpPr>
        <p:spPr>
          <a:xfrm>
            <a:off x="19823" y="6483343"/>
            <a:ext cx="2956899" cy="369332"/>
          </a:xfrm>
          <a:prstGeom prst="rect">
            <a:avLst/>
          </a:prstGeom>
          <a:solidFill>
            <a:schemeClr val="bg1">
              <a:alpha val="50000"/>
            </a:schemeClr>
          </a:solidFill>
        </p:spPr>
        <p:txBody>
          <a:bodyPr wrap="square" rtlCol="0">
            <a:spAutoFit/>
          </a:bodyPr>
          <a:lstStyle/>
          <a:p>
            <a:pPr algn="ctr"/>
            <a:r>
              <a:rPr lang="ru-RU" b="1" dirty="0" smtClean="0"/>
              <a:t>Школьная обсерватория</a:t>
            </a:r>
            <a:endParaRPr lang="ru-RU" b="1" dirty="0"/>
          </a:p>
        </p:txBody>
      </p:sp>
      <p:sp>
        <p:nvSpPr>
          <p:cNvPr id="22" name="TextBox 21"/>
          <p:cNvSpPr txBox="1"/>
          <p:nvPr/>
        </p:nvSpPr>
        <p:spPr>
          <a:xfrm>
            <a:off x="6098637" y="6494359"/>
            <a:ext cx="2987925" cy="369332"/>
          </a:xfrm>
          <a:prstGeom prst="rect">
            <a:avLst/>
          </a:prstGeom>
          <a:solidFill>
            <a:schemeClr val="bg1">
              <a:alpha val="50000"/>
            </a:schemeClr>
          </a:solidFill>
        </p:spPr>
        <p:txBody>
          <a:bodyPr wrap="square" rtlCol="0">
            <a:spAutoFit/>
          </a:bodyPr>
          <a:lstStyle/>
          <a:p>
            <a:pPr algn="ctr"/>
            <a:r>
              <a:rPr lang="ru-RU" b="1" dirty="0" err="1" smtClean="0"/>
              <a:t>Нанолаборатория</a:t>
            </a:r>
            <a:endParaRPr lang="ru-RU" b="1" dirty="0"/>
          </a:p>
        </p:txBody>
      </p:sp>
      <p:pic>
        <p:nvPicPr>
          <p:cNvPr id="2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5886" y="4596519"/>
            <a:ext cx="2906368" cy="223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074711" y="6488668"/>
            <a:ext cx="2821038" cy="369332"/>
          </a:xfrm>
          <a:prstGeom prst="rect">
            <a:avLst/>
          </a:prstGeom>
          <a:solidFill>
            <a:schemeClr val="bg1">
              <a:alpha val="50000"/>
            </a:schemeClr>
          </a:solidFill>
        </p:spPr>
        <p:txBody>
          <a:bodyPr wrap="square" rtlCol="0">
            <a:spAutoFit/>
          </a:bodyPr>
          <a:lstStyle/>
          <a:p>
            <a:pPr algn="ctr"/>
            <a:r>
              <a:rPr lang="ru-RU" b="1" dirty="0" smtClean="0"/>
              <a:t>Школьная киностудия</a:t>
            </a:r>
            <a:endParaRPr lang="ru-RU" b="1" dirty="0"/>
          </a:p>
        </p:txBody>
      </p:sp>
      <p:pic>
        <p:nvPicPr>
          <p:cNvPr id="24" name="Picture 2" descr="D:\Портфель\Фотографии\Школьные фото\2017.08.31 Покрытие теплицы пленкой\IMG_953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994" t="33676" r="-955" b="10130"/>
          <a:stretch/>
        </p:blipFill>
        <p:spPr bwMode="auto">
          <a:xfrm>
            <a:off x="2565144" y="2838100"/>
            <a:ext cx="3840173" cy="16865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595453" y="4231543"/>
            <a:ext cx="3626310" cy="284693"/>
          </a:xfrm>
          <a:prstGeom prst="rect">
            <a:avLst/>
          </a:prstGeom>
          <a:solidFill>
            <a:schemeClr val="bg1">
              <a:alpha val="60000"/>
            </a:schemeClr>
          </a:solidFill>
        </p:spPr>
        <p:txBody>
          <a:bodyPr wrap="square" rtlCol="0">
            <a:spAutoFit/>
          </a:bodyPr>
          <a:lstStyle/>
          <a:p>
            <a:pPr algn="ctr">
              <a:lnSpc>
                <a:spcPts val="1500"/>
              </a:lnSpc>
            </a:pPr>
            <a:r>
              <a:rPr lang="ru-RU" b="1" dirty="0" err="1"/>
              <a:t>Био</a:t>
            </a:r>
            <a:r>
              <a:rPr lang="ru-RU" b="1" dirty="0"/>
              <a:t>-энергетический комплекс</a:t>
            </a:r>
          </a:p>
        </p:txBody>
      </p:sp>
    </p:spTree>
    <p:extLst>
      <p:ext uri="{BB962C8B-B14F-4D97-AF65-F5344CB8AC3E}">
        <p14:creationId xmlns:p14="http://schemas.microsoft.com/office/powerpoint/2010/main" val="3325349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additive="base">
                                        <p:cTn id="7" dur="2000" fill="hold"/>
                                        <p:tgtEl>
                                          <p:spTgt spid="1031"/>
                                        </p:tgtEl>
                                        <p:attrNameLst>
                                          <p:attrName>ppt_x</p:attrName>
                                        </p:attrNameLst>
                                      </p:cBhvr>
                                      <p:tavLst>
                                        <p:tav tm="0">
                                          <p:val>
                                            <p:strVal val="0-#ppt_w/2"/>
                                          </p:val>
                                        </p:tav>
                                        <p:tav tm="100000">
                                          <p:val>
                                            <p:strVal val="#ppt_x"/>
                                          </p:val>
                                        </p:tav>
                                      </p:tavLst>
                                    </p:anim>
                                    <p:anim calcmode="lin" valueType="num">
                                      <p:cBhvr additive="base">
                                        <p:cTn id="8" dur="2000" fill="hold"/>
                                        <p:tgtEl>
                                          <p:spTgt spid="1031"/>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000"/>
                                        <p:tgtEl>
                                          <p:spTgt spid="20"/>
                                        </p:tgtEl>
                                      </p:cBhvr>
                                    </p:animEffect>
                                    <p:anim calcmode="lin" valueType="num">
                                      <p:cBhvr>
                                        <p:cTn id="12" dur="2000" fill="hold"/>
                                        <p:tgtEl>
                                          <p:spTgt spid="20"/>
                                        </p:tgtEl>
                                        <p:attrNameLst>
                                          <p:attrName>ppt_x</p:attrName>
                                        </p:attrNameLst>
                                      </p:cBhvr>
                                      <p:tavLst>
                                        <p:tav tm="0">
                                          <p:val>
                                            <p:strVal val="#ppt_x"/>
                                          </p:val>
                                        </p:tav>
                                        <p:tav tm="100000">
                                          <p:val>
                                            <p:strVal val="#ppt_x"/>
                                          </p:val>
                                        </p:tav>
                                      </p:tavLst>
                                    </p:anim>
                                    <p:anim calcmode="lin" valueType="num">
                                      <p:cBhvr>
                                        <p:cTn id="13" dur="20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7" presetClass="entr" presetSubtype="8"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2000" fill="hold"/>
                                        <p:tgtEl>
                                          <p:spTgt spid="1026"/>
                                        </p:tgtEl>
                                        <p:attrNameLst>
                                          <p:attrName>ppt_x</p:attrName>
                                        </p:attrNameLst>
                                      </p:cBhvr>
                                      <p:tavLst>
                                        <p:tav tm="0">
                                          <p:val>
                                            <p:strVal val="0-#ppt_w/2"/>
                                          </p:val>
                                        </p:tav>
                                        <p:tav tm="100000">
                                          <p:val>
                                            <p:strVal val="#ppt_x"/>
                                          </p:val>
                                        </p:tav>
                                      </p:tavLst>
                                    </p:anim>
                                    <p:anim calcmode="lin" valueType="num">
                                      <p:cBhvr additive="base">
                                        <p:cTn id="18" dur="2000" fill="hold"/>
                                        <p:tgtEl>
                                          <p:spTgt spid="1026"/>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anim calcmode="lin" valueType="num">
                                      <p:cBhvr>
                                        <p:cTn id="22" dur="2000" fill="hold"/>
                                        <p:tgtEl>
                                          <p:spTgt spid="19"/>
                                        </p:tgtEl>
                                        <p:attrNameLst>
                                          <p:attrName>ppt_x</p:attrName>
                                        </p:attrNameLst>
                                      </p:cBhvr>
                                      <p:tavLst>
                                        <p:tav tm="0">
                                          <p:val>
                                            <p:strVal val="#ppt_x"/>
                                          </p:val>
                                        </p:tav>
                                        <p:tav tm="100000">
                                          <p:val>
                                            <p:strVal val="#ppt_x"/>
                                          </p:val>
                                        </p:tav>
                                      </p:tavLst>
                                    </p:anim>
                                    <p:anim calcmode="lin" valueType="num">
                                      <p:cBhvr>
                                        <p:cTn id="23" dur="2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0-#ppt_w/2"/>
                                          </p:val>
                                        </p:tav>
                                        <p:tav tm="100000">
                                          <p:val>
                                            <p:strVal val="#ppt_x"/>
                                          </p:val>
                                        </p:tav>
                                      </p:tavLst>
                                    </p:anim>
                                    <p:anim calcmode="lin" valueType="num">
                                      <p:cBhvr additive="base">
                                        <p:cTn id="28" dur="2000" fill="hold"/>
                                        <p:tgtEl>
                                          <p:spTgt spid="15"/>
                                        </p:tgtEl>
                                        <p:attrNameLst>
                                          <p:attrName>ppt_y</p:attrName>
                                        </p:attrNameLst>
                                      </p:cBhvr>
                                      <p:tavLst>
                                        <p:tav tm="0">
                                          <p:val>
                                            <p:strVal val="#ppt_y"/>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ppt_x</p:attrName>
                                        </p:attrNameLst>
                                      </p:cBhvr>
                                      <p:tavLst>
                                        <p:tav tm="0">
                                          <p:val>
                                            <p:strVal val="#ppt_x"/>
                                          </p:val>
                                        </p:tav>
                                        <p:tav tm="100000">
                                          <p:val>
                                            <p:strVal val="#ppt_x"/>
                                          </p:val>
                                        </p:tav>
                                      </p:tavLst>
                                    </p:anim>
                                    <p:anim calcmode="lin" valueType="num">
                                      <p:cBhvr>
                                        <p:cTn id="33" dur="200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2" presetClass="entr" presetSubtype="2"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2000" fill="hold"/>
                                        <p:tgtEl>
                                          <p:spTgt spid="12"/>
                                        </p:tgtEl>
                                        <p:attrNameLst>
                                          <p:attrName>ppt_x</p:attrName>
                                        </p:attrNameLst>
                                      </p:cBhvr>
                                      <p:tavLst>
                                        <p:tav tm="0">
                                          <p:val>
                                            <p:strVal val="1+#ppt_w/2"/>
                                          </p:val>
                                        </p:tav>
                                        <p:tav tm="100000">
                                          <p:val>
                                            <p:strVal val="#ppt_x"/>
                                          </p:val>
                                        </p:tav>
                                      </p:tavLst>
                                    </p:anim>
                                    <p:anim calcmode="lin" valueType="num">
                                      <p:cBhvr additive="base">
                                        <p:cTn id="38" dur="2000" fill="hold"/>
                                        <p:tgtEl>
                                          <p:spTgt spid="12"/>
                                        </p:tgtEl>
                                        <p:attrNameLst>
                                          <p:attrName>ppt_y</p:attrName>
                                        </p:attrNameLst>
                                      </p:cBhvr>
                                      <p:tavLst>
                                        <p:tav tm="0">
                                          <p:val>
                                            <p:strVal val="#ppt_y"/>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anim calcmode="lin" valueType="num">
                                      <p:cBhvr>
                                        <p:cTn id="42" dur="2000" fill="hold"/>
                                        <p:tgtEl>
                                          <p:spTgt spid="17"/>
                                        </p:tgtEl>
                                        <p:attrNameLst>
                                          <p:attrName>ppt_x</p:attrName>
                                        </p:attrNameLst>
                                      </p:cBhvr>
                                      <p:tavLst>
                                        <p:tav tm="0">
                                          <p:val>
                                            <p:strVal val="#ppt_x"/>
                                          </p:val>
                                        </p:tav>
                                        <p:tav tm="100000">
                                          <p:val>
                                            <p:strVal val="#ppt_x"/>
                                          </p:val>
                                        </p:tav>
                                      </p:tavLst>
                                    </p:anim>
                                    <p:anim calcmode="lin" valueType="num">
                                      <p:cBhvr>
                                        <p:cTn id="43" dur="2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2" presetClass="entr" presetSubtype="2"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2000" fill="hold"/>
                                        <p:tgtEl>
                                          <p:spTgt spid="13"/>
                                        </p:tgtEl>
                                        <p:attrNameLst>
                                          <p:attrName>ppt_x</p:attrName>
                                        </p:attrNameLst>
                                      </p:cBhvr>
                                      <p:tavLst>
                                        <p:tav tm="0">
                                          <p:val>
                                            <p:strVal val="1+#ppt_w/2"/>
                                          </p:val>
                                        </p:tav>
                                        <p:tav tm="100000">
                                          <p:val>
                                            <p:strVal val="#ppt_x"/>
                                          </p:val>
                                        </p:tav>
                                      </p:tavLst>
                                    </p:anim>
                                    <p:anim calcmode="lin" valueType="num">
                                      <p:cBhvr additive="base">
                                        <p:cTn id="48" dur="2000" fill="hold"/>
                                        <p:tgtEl>
                                          <p:spTgt spid="13"/>
                                        </p:tgtEl>
                                        <p:attrNameLst>
                                          <p:attrName>ppt_y</p:attrName>
                                        </p:attrNameLst>
                                      </p:cBhvr>
                                      <p:tavLst>
                                        <p:tav tm="0">
                                          <p:val>
                                            <p:strVal val="#ppt_y"/>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0"/>
                                        <p:tgtEl>
                                          <p:spTgt spid="18"/>
                                        </p:tgtEl>
                                      </p:cBhvr>
                                    </p:animEffect>
                                    <p:anim calcmode="lin" valueType="num">
                                      <p:cBhvr>
                                        <p:cTn id="52" dur="2000" fill="hold"/>
                                        <p:tgtEl>
                                          <p:spTgt spid="18"/>
                                        </p:tgtEl>
                                        <p:attrNameLst>
                                          <p:attrName>ppt_x</p:attrName>
                                        </p:attrNameLst>
                                      </p:cBhvr>
                                      <p:tavLst>
                                        <p:tav tm="0">
                                          <p:val>
                                            <p:strVal val="#ppt_x"/>
                                          </p:val>
                                        </p:tav>
                                        <p:tav tm="100000">
                                          <p:val>
                                            <p:strVal val="#ppt_x"/>
                                          </p:val>
                                        </p:tav>
                                      </p:tavLst>
                                    </p:anim>
                                    <p:anim calcmode="lin" valueType="num">
                                      <p:cBhvr>
                                        <p:cTn id="53" dur="2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10000"/>
                            </p:stCondLst>
                            <p:childTnLst>
                              <p:par>
                                <p:cTn id="55" presetID="7" presetClass="entr" presetSubtype="2"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2000" fill="hold"/>
                                        <p:tgtEl>
                                          <p:spTgt spid="11"/>
                                        </p:tgtEl>
                                        <p:attrNameLst>
                                          <p:attrName>ppt_x</p:attrName>
                                        </p:attrNameLst>
                                      </p:cBhvr>
                                      <p:tavLst>
                                        <p:tav tm="0">
                                          <p:val>
                                            <p:strVal val="1+#ppt_w/2"/>
                                          </p:val>
                                        </p:tav>
                                        <p:tav tm="100000">
                                          <p:val>
                                            <p:strVal val="#ppt_x"/>
                                          </p:val>
                                        </p:tav>
                                      </p:tavLst>
                                    </p:anim>
                                    <p:anim calcmode="lin" valueType="num">
                                      <p:cBhvr additive="base">
                                        <p:cTn id="58" dur="2000" fill="hold"/>
                                        <p:tgtEl>
                                          <p:spTgt spid="11"/>
                                        </p:tgtEl>
                                        <p:attrNameLst>
                                          <p:attrName>ppt_y</p:attrName>
                                        </p:attrNameLst>
                                      </p:cBhvr>
                                      <p:tavLst>
                                        <p:tav tm="0">
                                          <p:val>
                                            <p:strVal val="#ppt_y"/>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000"/>
                                        <p:tgtEl>
                                          <p:spTgt spid="22"/>
                                        </p:tgtEl>
                                      </p:cBhvr>
                                    </p:animEffect>
                                    <p:anim calcmode="lin" valueType="num">
                                      <p:cBhvr>
                                        <p:cTn id="62" dur="2000" fill="hold"/>
                                        <p:tgtEl>
                                          <p:spTgt spid="22"/>
                                        </p:tgtEl>
                                        <p:attrNameLst>
                                          <p:attrName>ppt_x</p:attrName>
                                        </p:attrNameLst>
                                      </p:cBhvr>
                                      <p:tavLst>
                                        <p:tav tm="0">
                                          <p:val>
                                            <p:strVal val="#ppt_x"/>
                                          </p:val>
                                        </p:tav>
                                        <p:tav tm="100000">
                                          <p:val>
                                            <p:strVal val="#ppt_x"/>
                                          </p:val>
                                        </p:tav>
                                      </p:tavLst>
                                    </p:anim>
                                    <p:anim calcmode="lin" valueType="num">
                                      <p:cBhvr>
                                        <p:cTn id="63" dur="2000" fill="hold"/>
                                        <p:tgtEl>
                                          <p:spTgt spid="22"/>
                                        </p:tgtEl>
                                        <p:attrNameLst>
                                          <p:attrName>ppt_y</p:attrName>
                                        </p:attrNameLst>
                                      </p:cBhvr>
                                      <p:tavLst>
                                        <p:tav tm="0">
                                          <p:val>
                                            <p:strVal val="#ppt_y+.1"/>
                                          </p:val>
                                        </p:tav>
                                        <p:tav tm="100000">
                                          <p:val>
                                            <p:strVal val="#ppt_y"/>
                                          </p:val>
                                        </p:tav>
                                      </p:tavLst>
                                    </p:anim>
                                  </p:childTnLst>
                                </p:cTn>
                              </p:par>
                            </p:childTnLst>
                          </p:cTn>
                        </p:par>
                        <p:par>
                          <p:cTn id="64" fill="hold">
                            <p:stCondLst>
                              <p:cond delay="12000"/>
                            </p:stCondLst>
                            <p:childTnLst>
                              <p:par>
                                <p:cTn id="65" presetID="7" presetClass="entr" presetSubtype="1"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2000" fill="hold"/>
                                        <p:tgtEl>
                                          <p:spTgt spid="23"/>
                                        </p:tgtEl>
                                        <p:attrNameLst>
                                          <p:attrName>ppt_x</p:attrName>
                                        </p:attrNameLst>
                                      </p:cBhvr>
                                      <p:tavLst>
                                        <p:tav tm="0">
                                          <p:val>
                                            <p:strVal val="#ppt_x"/>
                                          </p:val>
                                        </p:tav>
                                        <p:tav tm="100000">
                                          <p:val>
                                            <p:strVal val="#ppt_x"/>
                                          </p:val>
                                        </p:tav>
                                      </p:tavLst>
                                    </p:anim>
                                    <p:anim calcmode="lin" valueType="num">
                                      <p:cBhvr additive="base">
                                        <p:cTn id="68" dur="2000" fill="hold"/>
                                        <p:tgtEl>
                                          <p:spTgt spid="23"/>
                                        </p:tgtEl>
                                        <p:attrNameLst>
                                          <p:attrName>ppt_y</p:attrName>
                                        </p:attrNameLst>
                                      </p:cBhvr>
                                      <p:tavLst>
                                        <p:tav tm="0">
                                          <p:val>
                                            <p:strVal val="0-#ppt_h/2"/>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0"/>
                                        <p:tgtEl>
                                          <p:spTgt spid="21"/>
                                        </p:tgtEl>
                                      </p:cBhvr>
                                    </p:animEffect>
                                    <p:anim calcmode="lin" valueType="num">
                                      <p:cBhvr>
                                        <p:cTn id="72" dur="2000" fill="hold"/>
                                        <p:tgtEl>
                                          <p:spTgt spid="21"/>
                                        </p:tgtEl>
                                        <p:attrNameLst>
                                          <p:attrName>ppt_x</p:attrName>
                                        </p:attrNameLst>
                                      </p:cBhvr>
                                      <p:tavLst>
                                        <p:tav tm="0">
                                          <p:val>
                                            <p:strVal val="#ppt_x"/>
                                          </p:val>
                                        </p:tav>
                                        <p:tav tm="100000">
                                          <p:val>
                                            <p:strVal val="#ppt_x"/>
                                          </p:val>
                                        </p:tav>
                                      </p:tavLst>
                                    </p:anim>
                                    <p:anim calcmode="lin" valueType="num">
                                      <p:cBhvr>
                                        <p:cTn id="73" dur="2000" fill="hold"/>
                                        <p:tgtEl>
                                          <p:spTgt spid="21"/>
                                        </p:tgtEl>
                                        <p:attrNameLst>
                                          <p:attrName>ppt_y</p:attrName>
                                        </p:attrNameLst>
                                      </p:cBhvr>
                                      <p:tavLst>
                                        <p:tav tm="0">
                                          <p:val>
                                            <p:strVal val="#ppt_y+.1"/>
                                          </p:val>
                                        </p:tav>
                                        <p:tav tm="100000">
                                          <p:val>
                                            <p:strVal val="#ppt_y"/>
                                          </p:val>
                                        </p:tav>
                                      </p:tavLst>
                                    </p:anim>
                                  </p:childTnLst>
                                </p:cTn>
                              </p:par>
                            </p:childTnLst>
                          </p:cTn>
                        </p:par>
                        <p:par>
                          <p:cTn id="74" fill="hold">
                            <p:stCondLst>
                              <p:cond delay="14000"/>
                            </p:stCondLst>
                            <p:childTnLst>
                              <p:par>
                                <p:cTn id="75" presetID="42" presetClass="entr" presetSubtype="0" fill="hold"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2000"/>
                                        <p:tgtEl>
                                          <p:spTgt spid="4"/>
                                        </p:tgtEl>
                                      </p:cBhvr>
                                    </p:animEffect>
                                    <p:anim calcmode="lin" valueType="num">
                                      <p:cBhvr>
                                        <p:cTn id="78" dur="2000" fill="hold"/>
                                        <p:tgtEl>
                                          <p:spTgt spid="4"/>
                                        </p:tgtEl>
                                        <p:attrNameLst>
                                          <p:attrName>ppt_x</p:attrName>
                                        </p:attrNameLst>
                                      </p:cBhvr>
                                      <p:tavLst>
                                        <p:tav tm="0">
                                          <p:val>
                                            <p:strVal val="#ppt_x"/>
                                          </p:val>
                                        </p:tav>
                                        <p:tav tm="100000">
                                          <p:val>
                                            <p:strVal val="#ppt_x"/>
                                          </p:val>
                                        </p:tav>
                                      </p:tavLst>
                                    </p:anim>
                                    <p:anim calcmode="lin" valueType="num">
                                      <p:cBhvr>
                                        <p:cTn id="79" dur="2000" fill="hold"/>
                                        <p:tgtEl>
                                          <p:spTgt spid="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2000"/>
                                        <p:tgtEl>
                                          <p:spTgt spid="16"/>
                                        </p:tgtEl>
                                      </p:cBhvr>
                                    </p:animEffect>
                                    <p:anim calcmode="lin" valueType="num">
                                      <p:cBhvr>
                                        <p:cTn id="83" dur="2000" fill="hold"/>
                                        <p:tgtEl>
                                          <p:spTgt spid="16"/>
                                        </p:tgtEl>
                                        <p:attrNameLst>
                                          <p:attrName>ppt_x</p:attrName>
                                        </p:attrNameLst>
                                      </p:cBhvr>
                                      <p:tavLst>
                                        <p:tav tm="0">
                                          <p:val>
                                            <p:strVal val="#ppt_x"/>
                                          </p:val>
                                        </p:tav>
                                        <p:tav tm="100000">
                                          <p:val>
                                            <p:strVal val="#ppt_x"/>
                                          </p:val>
                                        </p:tav>
                                      </p:tavLst>
                                    </p:anim>
                                    <p:anim calcmode="lin" valueType="num">
                                      <p:cBhvr>
                                        <p:cTn id="84" dur="2000" fill="hold"/>
                                        <p:tgtEl>
                                          <p:spTgt spid="16"/>
                                        </p:tgtEl>
                                        <p:attrNameLst>
                                          <p:attrName>ppt_y</p:attrName>
                                        </p:attrNameLst>
                                      </p:cBhvr>
                                      <p:tavLst>
                                        <p:tav tm="0">
                                          <p:val>
                                            <p:strVal val="#ppt_y+.1"/>
                                          </p:val>
                                        </p:tav>
                                        <p:tav tm="100000">
                                          <p:val>
                                            <p:strVal val="#ppt_y"/>
                                          </p:val>
                                        </p:tav>
                                      </p:tavLst>
                                    </p:anim>
                                  </p:childTnLst>
                                </p:cTn>
                              </p:par>
                            </p:childTnLst>
                          </p:cTn>
                        </p:par>
                        <p:par>
                          <p:cTn id="85" fill="hold">
                            <p:stCondLst>
                              <p:cond delay="16000"/>
                            </p:stCondLst>
                            <p:childTnLst>
                              <p:par>
                                <p:cTn id="86" presetID="42"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2000"/>
                                        <p:tgtEl>
                                          <p:spTgt spid="25"/>
                                        </p:tgtEl>
                                      </p:cBhvr>
                                    </p:animEffect>
                                    <p:anim calcmode="lin" valueType="num">
                                      <p:cBhvr>
                                        <p:cTn id="89" dur="2000" fill="hold"/>
                                        <p:tgtEl>
                                          <p:spTgt spid="25"/>
                                        </p:tgtEl>
                                        <p:attrNameLst>
                                          <p:attrName>ppt_x</p:attrName>
                                        </p:attrNameLst>
                                      </p:cBhvr>
                                      <p:tavLst>
                                        <p:tav tm="0">
                                          <p:val>
                                            <p:strVal val="#ppt_x"/>
                                          </p:val>
                                        </p:tav>
                                        <p:tav tm="100000">
                                          <p:val>
                                            <p:strVal val="#ppt_x"/>
                                          </p:val>
                                        </p:tav>
                                      </p:tavLst>
                                    </p:anim>
                                    <p:anim calcmode="lin" valueType="num">
                                      <p:cBhvr>
                                        <p:cTn id="90" dur="2000" fill="hold"/>
                                        <p:tgtEl>
                                          <p:spTgt spid="2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2000"/>
                                        <p:tgtEl>
                                          <p:spTgt spid="24"/>
                                        </p:tgtEl>
                                      </p:cBhvr>
                                    </p:animEffect>
                                    <p:anim calcmode="lin" valueType="num">
                                      <p:cBhvr>
                                        <p:cTn id="94" dur="2000" fill="hold"/>
                                        <p:tgtEl>
                                          <p:spTgt spid="24"/>
                                        </p:tgtEl>
                                        <p:attrNameLst>
                                          <p:attrName>ppt_x</p:attrName>
                                        </p:attrNameLst>
                                      </p:cBhvr>
                                      <p:tavLst>
                                        <p:tav tm="0">
                                          <p:val>
                                            <p:strVal val="#ppt_x"/>
                                          </p:val>
                                        </p:tav>
                                        <p:tav tm="100000">
                                          <p:val>
                                            <p:strVal val="#ppt_x"/>
                                          </p:val>
                                        </p:tav>
                                      </p:tavLst>
                                    </p:anim>
                                    <p:anim calcmode="lin" valueType="num">
                                      <p:cBhvr>
                                        <p:cTn id="95"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19" grpId="0" animBg="1"/>
      <p:bldP spid="20" grpId="0" animBg="1"/>
      <p:bldP spid="22" grpId="0" animBg="1"/>
      <p:bldP spid="21"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457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aturation sat="66000"/>
                    </a14:imgEffect>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20487" y="-7624"/>
            <a:ext cx="9148463" cy="6858000"/>
          </a:xfrm>
          <a:prstGeom prst="rect">
            <a:avLst/>
          </a:prstGeom>
          <a:solidFill>
            <a:srgbClr val="C00000"/>
          </a:solidFill>
          <a:ln>
            <a:noFill/>
          </a:ln>
          <a:effectLst/>
          <a:extLst/>
        </p:spPr>
      </p:pic>
      <p:sp>
        <p:nvSpPr>
          <p:cNvPr id="3" name="TextBox 2"/>
          <p:cNvSpPr txBox="1"/>
          <p:nvPr/>
        </p:nvSpPr>
        <p:spPr>
          <a:xfrm>
            <a:off x="4385902" y="4893780"/>
            <a:ext cx="2304256" cy="646331"/>
          </a:xfrm>
          <a:prstGeom prst="rect">
            <a:avLst/>
          </a:prstGeom>
          <a:solidFill>
            <a:srgbClr val="DFD1AB"/>
          </a:solidFill>
          <a:ln>
            <a:solidFill>
              <a:schemeClr val="tx1"/>
            </a:solidFill>
          </a:ln>
        </p:spPr>
        <p:txBody>
          <a:bodyPr wrap="square" rtlCol="0">
            <a:spAutoFit/>
          </a:bodyPr>
          <a:lstStyle/>
          <a:p>
            <a:r>
              <a:rPr lang="ru-RU" dirty="0" smtClean="0"/>
              <a:t>Лаборатория </a:t>
            </a:r>
            <a:r>
              <a:rPr lang="ru-RU" dirty="0" err="1" smtClean="0"/>
              <a:t>косми</a:t>
            </a:r>
            <a:r>
              <a:rPr lang="ru-RU" dirty="0" smtClean="0"/>
              <a:t>-</a:t>
            </a:r>
          </a:p>
          <a:p>
            <a:r>
              <a:rPr lang="ru-RU" dirty="0" err="1" smtClean="0"/>
              <a:t>ческих</a:t>
            </a:r>
            <a:r>
              <a:rPr lang="ru-RU" dirty="0" smtClean="0"/>
              <a:t> исследований</a:t>
            </a:r>
            <a:endParaRPr lang="ru-RU" dirty="0"/>
          </a:p>
        </p:txBody>
      </p:sp>
      <p:sp>
        <p:nvSpPr>
          <p:cNvPr id="5" name="TextBox 4"/>
          <p:cNvSpPr txBox="1"/>
          <p:nvPr/>
        </p:nvSpPr>
        <p:spPr>
          <a:xfrm>
            <a:off x="6690158" y="4897751"/>
            <a:ext cx="1986297" cy="646331"/>
          </a:xfrm>
          <a:prstGeom prst="rect">
            <a:avLst/>
          </a:prstGeom>
          <a:solidFill>
            <a:srgbClr val="DFD1AB"/>
          </a:solidFill>
          <a:ln>
            <a:solidFill>
              <a:schemeClr val="tx1"/>
            </a:solidFill>
          </a:ln>
        </p:spPr>
        <p:txBody>
          <a:bodyPr wrap="square" rtlCol="0">
            <a:spAutoFit/>
          </a:bodyPr>
          <a:lstStyle/>
          <a:p>
            <a:r>
              <a:rPr lang="ru-RU" dirty="0" smtClean="0"/>
              <a:t>Лаборатория археологии</a:t>
            </a:r>
            <a:endParaRPr lang="ru-RU" dirty="0"/>
          </a:p>
        </p:txBody>
      </p:sp>
      <p:sp>
        <p:nvSpPr>
          <p:cNvPr id="4" name="TextBox 3"/>
          <p:cNvSpPr txBox="1"/>
          <p:nvPr/>
        </p:nvSpPr>
        <p:spPr>
          <a:xfrm>
            <a:off x="0" y="0"/>
            <a:ext cx="9144000" cy="523220"/>
          </a:xfrm>
          <a:prstGeom prst="rect">
            <a:avLst/>
          </a:prstGeom>
          <a:solidFill>
            <a:srgbClr val="C00000"/>
          </a:solidFill>
        </p:spPr>
        <p:txBody>
          <a:bodyPr wrap="square" rtlCol="0">
            <a:spAutoFit/>
          </a:bodyPr>
          <a:lstStyle/>
          <a:p>
            <a:pPr algn="ctr"/>
            <a:r>
              <a:rPr lang="ru-RU" sz="2800" b="1" dirty="0" smtClean="0">
                <a:solidFill>
                  <a:schemeClr val="bg1"/>
                </a:solidFill>
                <a:effectLst>
                  <a:outerShdw blurRad="38100" dist="38100" dir="2700000" algn="tl">
                    <a:srgbClr val="000000">
                      <a:alpha val="43137"/>
                    </a:srgbClr>
                  </a:outerShdw>
                </a:effectLst>
              </a:rPr>
              <a:t>Структура </a:t>
            </a:r>
            <a:r>
              <a:rPr lang="ru-RU" sz="2800" b="1" dirty="0" err="1" smtClean="0">
                <a:solidFill>
                  <a:schemeClr val="bg1"/>
                </a:solidFill>
                <a:effectLst>
                  <a:outerShdw blurRad="38100" dist="38100" dir="2700000" algn="tl">
                    <a:srgbClr val="000000">
                      <a:alpha val="43137"/>
                    </a:srgbClr>
                  </a:outerShdw>
                </a:effectLst>
              </a:rPr>
              <a:t>допобразования</a:t>
            </a:r>
            <a:r>
              <a:rPr lang="ru-RU" sz="2800" b="1" dirty="0" smtClean="0">
                <a:solidFill>
                  <a:schemeClr val="bg1"/>
                </a:solidFill>
                <a:effectLst>
                  <a:outerShdw blurRad="38100" dist="38100" dir="2700000" algn="tl">
                    <a:srgbClr val="000000">
                      <a:alpha val="43137"/>
                    </a:srgbClr>
                  </a:outerShdw>
                </a:effectLst>
              </a:rPr>
              <a:t> и проектной деятельности</a:t>
            </a:r>
            <a:endParaRPr lang="ru-RU" sz="28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5220072" y="5705689"/>
            <a:ext cx="2592288" cy="646331"/>
          </a:xfrm>
          <a:prstGeom prst="rect">
            <a:avLst/>
          </a:prstGeom>
          <a:solidFill>
            <a:srgbClr val="DFD1AB"/>
          </a:solidFill>
          <a:ln>
            <a:solidFill>
              <a:schemeClr val="tx1"/>
            </a:solidFill>
          </a:ln>
        </p:spPr>
        <p:txBody>
          <a:bodyPr wrap="square" rtlCol="0">
            <a:spAutoFit/>
          </a:bodyPr>
          <a:lstStyle/>
          <a:p>
            <a:r>
              <a:rPr lang="ru-RU" dirty="0" smtClean="0"/>
              <a:t>Лаборатория  генной  инженерии</a:t>
            </a:r>
            <a:endParaRPr lang="ru-RU" dirty="0"/>
          </a:p>
        </p:txBody>
      </p:sp>
    </p:spTree>
    <p:extLst>
      <p:ext uri="{BB962C8B-B14F-4D97-AF65-F5344CB8AC3E}">
        <p14:creationId xmlns:p14="http://schemas.microsoft.com/office/powerpoint/2010/main" val="1985363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 y="-33873"/>
            <a:ext cx="9137466" cy="689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Портфель\Портфель\Фотографии\Школьные фото\2020.07.10 Пробный монтаж антенного поста ЦУПа\IMG_229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497" b="11101"/>
          <a:stretch/>
        </p:blipFill>
        <p:spPr bwMode="auto">
          <a:xfrm>
            <a:off x="6300191" y="692696"/>
            <a:ext cx="2781097" cy="1656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00192" y="2369468"/>
            <a:ext cx="2736304" cy="400110"/>
          </a:xfrm>
          <a:prstGeom prst="rect">
            <a:avLst/>
          </a:prstGeom>
          <a:solidFill>
            <a:srgbClr val="E4E6D2"/>
          </a:solidFill>
        </p:spPr>
        <p:txBody>
          <a:bodyPr wrap="square" rtlCol="0">
            <a:spAutoFit/>
          </a:bodyPr>
          <a:lstStyle/>
          <a:p>
            <a:pPr algn="ctr"/>
            <a:r>
              <a:rPr lang="ru-RU" sz="2000" dirty="0" smtClean="0"/>
              <a:t>Радиотелескоп</a:t>
            </a:r>
            <a:endParaRPr lang="ru-RU" sz="2000" dirty="0"/>
          </a:p>
        </p:txBody>
      </p:sp>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17" b="11645"/>
          <a:stretch/>
        </p:blipFill>
        <p:spPr bwMode="auto">
          <a:xfrm>
            <a:off x="3243118" y="4797152"/>
            <a:ext cx="2913057" cy="166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131840" y="6453178"/>
            <a:ext cx="2935958" cy="400110"/>
          </a:xfrm>
          <a:prstGeom prst="rect">
            <a:avLst/>
          </a:prstGeom>
          <a:solidFill>
            <a:srgbClr val="E4E6D2"/>
          </a:solidFill>
        </p:spPr>
        <p:txBody>
          <a:bodyPr wrap="square" rtlCol="0">
            <a:spAutoFit/>
          </a:bodyPr>
          <a:lstStyle/>
          <a:p>
            <a:pPr algn="ctr"/>
            <a:r>
              <a:rPr lang="ru-RU" sz="2000" dirty="0" smtClean="0"/>
              <a:t>Стройка оранжереи</a:t>
            </a:r>
            <a:endParaRPr lang="ru-RU" sz="2000" dirty="0"/>
          </a:p>
        </p:txBody>
      </p:sp>
    </p:spTree>
    <p:extLst>
      <p:ext uri="{BB962C8B-B14F-4D97-AF65-F5344CB8AC3E}">
        <p14:creationId xmlns:p14="http://schemas.microsoft.com/office/powerpoint/2010/main" val="1689758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8207</TotalTime>
  <Words>5519</Words>
  <Application>Microsoft Office PowerPoint</Application>
  <PresentationFormat>Экран (4:3)</PresentationFormat>
  <Paragraphs>550</Paragraphs>
  <Slides>61</Slides>
  <Notes>60</Notes>
  <HiddenSlides>0</HiddenSlides>
  <MMClips>0</MMClips>
  <ScaleCrop>false</ScaleCrop>
  <HeadingPairs>
    <vt:vector size="4" baseType="variant">
      <vt:variant>
        <vt:lpstr>Тема</vt:lpstr>
      </vt:variant>
      <vt:variant>
        <vt:i4>2</vt:i4>
      </vt:variant>
      <vt:variant>
        <vt:lpstr>Заголовки слайдов</vt:lpstr>
      </vt:variant>
      <vt:variant>
        <vt:i4>61</vt:i4>
      </vt:variant>
    </vt:vector>
  </HeadingPairs>
  <TitlesOfParts>
    <vt:vector size="63" baseType="lpstr">
      <vt:lpstr>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«Электронный портфель  ученика» </vt:lpstr>
      <vt:lpstr>Презентация PowerPoint</vt:lpstr>
      <vt:lpstr>Презентация PowerPoint</vt:lpstr>
      <vt:lpstr>Презентация PowerPoint</vt:lpstr>
      <vt:lpstr>Инструменты проектной деятельности</vt:lpstr>
      <vt:lpstr>Центр научного творчества «Поиск»</vt:lpstr>
      <vt:lpstr>Примеры проектов ЦНТ «Поиск» 2020</vt:lpstr>
      <vt:lpstr>Проекты во время полевых практикум</vt:lpstr>
      <vt:lpstr>Презентация PowerPoint</vt:lpstr>
      <vt:lpstr>Образовательная деятельность ЦНТ Поиск</vt:lpstr>
      <vt:lpstr>Просветительская деятельность ЦНТ Поиск</vt:lpstr>
      <vt:lpstr>Центр дополнительного образования</vt:lpstr>
      <vt:lpstr>Презентация PowerPoint</vt:lpstr>
      <vt:lpstr>Инженерная пропедевтика 5-8</vt:lpstr>
      <vt:lpstr>Презентация PowerPoint</vt:lpstr>
      <vt:lpstr> Вариативные модули инженерного профиля</vt:lpstr>
      <vt:lpstr>Презентация PowerPoint</vt:lpstr>
      <vt:lpstr>Проектные кластеры КосмОдис</vt:lpstr>
      <vt:lpstr>Мероприятия: Фестивали «КосмОдис»</vt:lpstr>
      <vt:lpstr>Презентация PowerPoint</vt:lpstr>
      <vt:lpstr>Краснослободск,  Мордовия, 2018</vt:lpstr>
      <vt:lpstr>Презентация PowerPoint</vt:lpstr>
      <vt:lpstr>Презентация PowerPoint</vt:lpstr>
      <vt:lpstr>Презентация PowerPoint</vt:lpstr>
      <vt:lpstr>Презентация PowerPoint</vt:lpstr>
      <vt:lpstr>Презентация PowerPoint</vt:lpstr>
      <vt:lpstr>Направления проектной деятельности в 2019-2020гг</vt:lpstr>
      <vt:lpstr>Презентация PowerPoint</vt:lpstr>
      <vt:lpstr>Презентация PowerPoint</vt:lpstr>
      <vt:lpstr>Презентация PowerPoint</vt:lpstr>
      <vt:lpstr>Презентация PowerPoint</vt:lpstr>
      <vt:lpstr>Пять возобновляемых источников энергии школьного биоэнергетического комплекса</vt:lpstr>
      <vt:lpstr>Солнечная электростанция</vt:lpstr>
      <vt:lpstr>Ветроэлектростанции  </vt:lpstr>
      <vt:lpstr>Генератор биогаза на органических отходах</vt:lpstr>
      <vt:lpstr>Презентация PowerPoint</vt:lpstr>
      <vt:lpstr>Черепаший пруд –  зона умеренного климата</vt:lpstr>
      <vt:lpstr>Тритоновый пруд и агротерасса в тропической зоне</vt:lpstr>
      <vt:lpstr>Сукуленты в субтропической зоне</vt:lpstr>
      <vt:lpstr>Растениеводство в умеренном климате</vt:lpstr>
      <vt:lpstr>Перепелиная, рыбная и кроличья фермы в оранжерее</vt:lpstr>
      <vt:lpstr>Учебная аудитория комплекса</vt:lpstr>
      <vt:lpstr>Проектно-исследовательская лаборатория</vt:lpstr>
      <vt:lpstr>Техническое помещение оранжереи</vt:lpstr>
      <vt:lpstr>Презентация PowerPoint</vt:lpstr>
      <vt:lpstr>Презентация PowerPoint</vt:lpstr>
      <vt:lpstr>Школьный астро-космический  комплекс</vt:lpstr>
      <vt:lpstr>Этапы проекта</vt:lpstr>
      <vt:lpstr>Предполагаемые  роли участников проектной команды:</vt:lpstr>
      <vt:lpstr>Презентация PowerPoint</vt:lpstr>
      <vt:lpstr>Презентация PowerPoint</vt:lpstr>
      <vt:lpstr>Презентация PowerPoint</vt:lpstr>
      <vt:lpstr>Разработка платы БЦВМ</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Царьков Игорь</dc:creator>
  <cp:lastModifiedBy>Царьков Игорь</cp:lastModifiedBy>
  <cp:revision>132</cp:revision>
  <dcterms:created xsi:type="dcterms:W3CDTF">2020-07-05T16:56:40Z</dcterms:created>
  <dcterms:modified xsi:type="dcterms:W3CDTF">2020-07-27T07:59:48Z</dcterms:modified>
</cp:coreProperties>
</file>