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95" r:id="rId2"/>
    <p:sldId id="256" r:id="rId3"/>
    <p:sldId id="456" r:id="rId4"/>
    <p:sldId id="550" r:id="rId5"/>
    <p:sldId id="500" r:id="rId6"/>
    <p:sldId id="304" r:id="rId7"/>
    <p:sldId id="494" r:id="rId8"/>
    <p:sldId id="497" r:id="rId9"/>
    <p:sldId id="481" r:id="rId10"/>
    <p:sldId id="469" r:id="rId11"/>
    <p:sldId id="398" r:id="rId12"/>
    <p:sldId id="403" r:id="rId13"/>
    <p:sldId id="505" r:id="rId14"/>
    <p:sldId id="471" r:id="rId15"/>
    <p:sldId id="551" r:id="rId16"/>
    <p:sldId id="573" r:id="rId17"/>
    <p:sldId id="518" r:id="rId18"/>
    <p:sldId id="519" r:id="rId19"/>
    <p:sldId id="520" r:id="rId20"/>
    <p:sldId id="546" r:id="rId21"/>
    <p:sldId id="552" r:id="rId22"/>
    <p:sldId id="547" r:id="rId23"/>
    <p:sldId id="548" r:id="rId24"/>
    <p:sldId id="513" r:id="rId25"/>
    <p:sldId id="464" r:id="rId26"/>
    <p:sldId id="501" r:id="rId27"/>
    <p:sldId id="487" r:id="rId28"/>
    <p:sldId id="526" r:id="rId29"/>
    <p:sldId id="556" r:id="rId30"/>
    <p:sldId id="523" r:id="rId31"/>
    <p:sldId id="488" r:id="rId32"/>
    <p:sldId id="557" r:id="rId33"/>
    <p:sldId id="558" r:id="rId34"/>
    <p:sldId id="559" r:id="rId35"/>
    <p:sldId id="560" r:id="rId36"/>
    <p:sldId id="561" r:id="rId37"/>
    <p:sldId id="562" r:id="rId38"/>
    <p:sldId id="564" r:id="rId39"/>
    <p:sldId id="563" r:id="rId40"/>
    <p:sldId id="565" r:id="rId41"/>
    <p:sldId id="568" r:id="rId42"/>
    <p:sldId id="411" r:id="rId43"/>
    <p:sldId id="508" r:id="rId44"/>
    <p:sldId id="510" r:id="rId45"/>
    <p:sldId id="509" r:id="rId46"/>
    <p:sldId id="511" r:id="rId47"/>
    <p:sldId id="567" r:id="rId48"/>
    <p:sldId id="553" r:id="rId49"/>
    <p:sldId id="571" r:id="rId50"/>
    <p:sldId id="572" r:id="rId51"/>
    <p:sldId id="574" r:id="rId52"/>
    <p:sldId id="504" r:id="rId5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9F6F7"/>
    <a:srgbClr val="33CC33"/>
    <a:srgbClr val="4F81BD"/>
    <a:srgbClr val="FDF83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2" autoAdjust="0"/>
    <p:restoredTop sz="82830" autoAdjust="0"/>
  </p:normalViewPr>
  <p:slideViewPr>
    <p:cSldViewPr>
      <p:cViewPr>
        <p:scale>
          <a:sx n="90" d="100"/>
          <a:sy n="90" d="100"/>
        </p:scale>
        <p:origin x="-1109" y="-1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60851-C330-4D71-BABC-CE64F3B963B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939A2-AC2A-4DF9-B380-E72F34D02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5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Сейчас только ленивый не говорит об инженерном, образовании, </a:t>
            </a:r>
            <a:r>
              <a:rPr lang="ru-RU" dirty="0" err="1" smtClean="0"/>
              <a:t>цифровизации</a:t>
            </a:r>
            <a:r>
              <a:rPr lang="ru-RU" dirty="0" smtClean="0"/>
              <a:t> и проектной деятельности.</a:t>
            </a:r>
            <a:r>
              <a:rPr lang="ru-RU" baseline="0" dirty="0" smtClean="0"/>
              <a:t> Вопрос в другом, насколько удается реализовать на практике эти, так широко используемые термины. Как эту деятельность сделать системной, результаты закономерными, а не уникальными, связанными либо с одаренными детьми, либо с гениальными педагогами.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Опытом подобной деятельности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школе 29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г.Подольска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ее успехами и неудачами , мы и хотим поделиться с вами.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чтобы говорить о реальной школе проектных технологий, необходимо созданную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техносферу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установить на четырех китах, на четырех инструментах, без которых полноценно реализовать все этапы проекта невозможно. А именно о «Центре научного творчества», о Центре дополнительного образования, о фестивале проектных работ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Космодис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и о платформе интернета вещей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Greenpl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Все эти инструменты в той или иной степени зарождались и разрабатывались на базе нашей школы.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88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Главный традиционный инструмент,</a:t>
            </a:r>
            <a:r>
              <a:rPr lang="ru-RU" baseline="0" dirty="0" smtClean="0"/>
              <a:t> который управляет техносферой и отвечает за реализации проектов – это ш</a:t>
            </a:r>
            <a:r>
              <a:rPr lang="ru-RU" dirty="0" smtClean="0"/>
              <a:t>кольное</a:t>
            </a:r>
            <a:r>
              <a:rPr lang="ru-RU" baseline="0" dirty="0" smtClean="0"/>
              <a:t> научное общество, а теперь уже Центр научного творчества </a:t>
            </a:r>
            <a:r>
              <a:rPr lang="ru-RU" dirty="0" smtClean="0"/>
              <a:t> «Поиск», включающий 15 секций по самым разным наукам</a:t>
            </a:r>
            <a:r>
              <a:rPr lang="ru-RU" baseline="0" dirty="0" smtClean="0"/>
              <a:t> и технологиям. Руководители секций в абсолютном большинстве не учителя школы, а ученые, преподаватель вузов, технические специалисты.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A824-CC7F-294D-90E0-48777D24B7E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9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Проекты реализуются как в школе, так и во время полевых практикумов, которые проводятся круглый год на трех школьных базах в Тульской и Калужской областях.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6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 показана, как деятельность центра «Поиск»: исследования,</a:t>
            </a:r>
            <a:r>
              <a:rPr lang="ru-RU" baseline="0" dirty="0" smtClean="0"/>
              <a:t> экспедиции, слеты, так и результат деятельности – участие и победы на фестивалях и конкурсах проектных работ школьников самого высокого уровня.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83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не менее важный инструмент для появления проектной деятельности – это «Центр дополнительного образования». Наша школа имеет статус городского центра и это позволяет, и получать некоторое финансирование для привлечения специалистов по новейшим инновационным технологиям, и привлекать учащихся из школ Подольска, имеющих склонности к проектной деятельности.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A824-CC7F-294D-90E0-48777D24B7E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9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Курсы дополнительного образования проходят как в школьных кабинетах, так и в лабораториях центра научного поиска.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116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Третий </a:t>
            </a:r>
            <a:r>
              <a:rPr lang="ru-RU" baseline="0" dirty="0" smtClean="0"/>
              <a:t>инструмент для проектной деятельности  проектная платформа «</a:t>
            </a:r>
            <a:r>
              <a:rPr lang="ru-RU" baseline="0" dirty="0" err="1" smtClean="0"/>
              <a:t>Космодис</a:t>
            </a:r>
            <a:r>
              <a:rPr lang="ru-RU" baseline="0" dirty="0" smtClean="0"/>
              <a:t>» - серьезное универсальное программное обеспечение, содержащее базы проектов, экспертов, научных консультантов, оборудования, учащихся и фестивалей, на которых создатели проектов в объективном соревновании доказывают превосходство и полезность для человечества своего творения.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34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Школа является одним из учредителей и разработчиков этого инструмента проектной деятельности. Интернет-платформы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Космодис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 уже приобрела статус всероссийского фестиваля проектных работ, и победители и призеры фестивалей получают дополнительные балы к ЕГЭ при поступлении в определенные ВУЗы, что является немалым стимулом для учащихся.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57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показаны финалы региональных фестивалей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Космодис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 Мордовия 2018 и Московская область 2019.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84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Четвертый, </a:t>
            </a:r>
            <a:r>
              <a:rPr lang="ru-RU" dirty="0" smtClean="0"/>
              <a:t>новейший инструмент проектной деятельности</a:t>
            </a:r>
            <a:r>
              <a:rPr lang="ru-RU" baseline="0" dirty="0" smtClean="0"/>
              <a:t> – платформа интернета вещей </a:t>
            </a:r>
            <a:r>
              <a:rPr lang="ru-RU" baseline="0" dirty="0" err="1" smtClean="0"/>
              <a:t>Гринпл</a:t>
            </a:r>
            <a:r>
              <a:rPr lang="ru-RU" baseline="0" dirty="0" smtClean="0"/>
              <a:t>, разрабатываемая в настоящий момент бывшими учащимися школы под руководством. Этот программный продукт позволяет совершенно по-новому организовать проектную деятельность, благодаря всемирной паутине.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1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школе</a:t>
            </a:r>
            <a:r>
              <a:rPr lang="ru-RU" baseline="0" dirty="0" smtClean="0"/>
              <a:t> 29</a:t>
            </a:r>
            <a:r>
              <a:rPr lang="ru-RU" dirty="0" smtClean="0"/>
              <a:t> города Подольска уже</a:t>
            </a:r>
            <a:r>
              <a:rPr lang="ru-RU" baseline="0" dirty="0" smtClean="0"/>
              <a:t> 15</a:t>
            </a:r>
            <a:r>
              <a:rPr lang="ru-RU" dirty="0" smtClean="0"/>
              <a:t> лет продолжается формирование мотивирующей</a:t>
            </a:r>
            <a:r>
              <a:rPr lang="ru-RU" baseline="0" dirty="0" smtClean="0"/>
              <a:t> интерактивной среды, которая стимулирует учащихся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 выбору инженерных профессий, позволяет создать систему непрерывного инженерного образования 5 – 11, подготовить учащихся, обладающих академическими знаниями и профессиональными компетенциями для дальнейшего обучения по наиболее приоритетным направлениям отечественной науки и техники. Одним из важнейших педагогических инструментов развития нужных компетенций мы считаем проектную деятельность и позиционируем свою школу как цифровую школу проектных технологий.</a:t>
            </a:r>
          </a:p>
          <a:p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42671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2019 году на чемпионате мира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ворлдскилз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Казани, была впервые представлена новая номинация «Умный город», созданная под руководством бывшего ученика нашей школы Никиты Самойлова, чем был открыт путь к проектной деятельности учащихся по этой компетенции. В настоящее время уже большинство созданных в школе инженерных проектов работает на платформе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Гринпл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52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 инструмент появился после того как наша школа</a:t>
            </a:r>
            <a:r>
              <a:rPr lang="ru-RU" baseline="0" dirty="0" smtClean="0"/>
              <a:t> т</a:t>
            </a:r>
            <a:r>
              <a:rPr lang="ru-RU" dirty="0" smtClean="0"/>
              <a:t>ри</a:t>
            </a:r>
            <a:r>
              <a:rPr lang="ru-RU" baseline="0" dirty="0" smtClean="0"/>
              <a:t> </a:t>
            </a:r>
            <a:r>
              <a:rPr lang="ru-RU" baseline="0" dirty="0" smtClean="0"/>
              <a:t>года </a:t>
            </a:r>
            <a:r>
              <a:rPr lang="ru-RU" baseline="0" dirty="0" smtClean="0"/>
              <a:t> </a:t>
            </a:r>
            <a:r>
              <a:rPr lang="ru-RU" baseline="0" dirty="0" smtClean="0"/>
              <a:t>являлась региональной инновационной площадкой </a:t>
            </a:r>
            <a:r>
              <a:rPr lang="ru-RU" baseline="0" dirty="0" smtClean="0"/>
              <a:t>МОМО по </a:t>
            </a:r>
            <a:r>
              <a:rPr lang="ru-RU" baseline="0" dirty="0" smtClean="0"/>
              <a:t>созданию аппаратно-программного комплекса обеспечивающего возможности удаленной проектной деятельности </a:t>
            </a:r>
            <a:r>
              <a:rPr lang="ru-RU" baseline="0" dirty="0" smtClean="0"/>
              <a:t>учащихся через </a:t>
            </a:r>
            <a:r>
              <a:rPr lang="ru-RU" baseline="0" dirty="0" smtClean="0"/>
              <a:t>интернет. На слайде показаны некоторые прототипы таких устройств, которые стали первыми элементами платформы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</a:t>
            </a:r>
            <a:r>
              <a:rPr lang="ru-RU" baseline="0" dirty="0" smtClean="0"/>
              <a:t>«</a:t>
            </a:r>
            <a:r>
              <a:rPr lang="en-US" baseline="0" dirty="0" err="1" smtClean="0"/>
              <a:t>GReenPL</a:t>
            </a:r>
            <a:r>
              <a:rPr lang="ru-RU" baseline="0" dirty="0" smtClean="0"/>
              <a:t>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09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 из этих устройств - удаленная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школьная обсерватория, работающая под управление платформы интернета вещей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Гринпл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была удостоена в 2018 году премии Губернатора Московской области.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375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«Поиск» продолжает разработку новых проектов для расширения проектной деятельности, работа Центра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строится на политике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волонтерства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том, что учащиеся, прошедшие через центр «Поиск», оставляют в школе частичку своей души, своего труда в виде выполненных общешкольных проектов, которыми теперь пользуются следующие поколения учащихся, от обсерватории и школьного стадиона до биоэнергетического комплекса  Поэтому они возвращаются в школу, возвращаются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тьюторами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учителями, руководителями проектов, преподавателями дополнительного образования. И это наш золотой фонд.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25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Перед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вами очередной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проект для развития мотивирующей среды - автоматизированная оранжерея для исследований в области биоинженерии,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биоинформатики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и альтернативной энергетики. Важность этого инновационного технологического и научного направления для образования, зафиксирована в Комплексной программе развития биотехнологий, принятой правительством РФ в 2012 году.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155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пример того как создаются объекты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техносферы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нашей школе. На строительстве оранжереи работали, и учащиеся инженерного класса, и бывшие выпускники школы.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0C2AE-C2DD-1143-AD53-062D174C168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894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Пять возобновляемых источников энергии это: </a:t>
            </a:r>
            <a:r>
              <a:rPr lang="ru-RU" sz="1200" dirty="0" smtClean="0"/>
              <a:t>1. Солнечная электростанция 2. Ветрогенератор</a:t>
            </a:r>
            <a:r>
              <a:rPr lang="ru-RU" sz="1200" baseline="0" dirty="0" smtClean="0"/>
              <a:t> </a:t>
            </a:r>
            <a:r>
              <a:rPr lang="ru-RU" sz="1200" dirty="0" smtClean="0"/>
              <a:t>3. </a:t>
            </a:r>
            <a:r>
              <a:rPr lang="ru-RU" sz="1200" dirty="0" err="1" smtClean="0"/>
              <a:t>Биогенератор</a:t>
            </a:r>
            <a:r>
              <a:rPr lang="ru-RU" sz="1200" dirty="0" smtClean="0"/>
              <a:t> 4. Тепловой насос Кельвина 5. </a:t>
            </a:r>
            <a:r>
              <a:rPr lang="ru-RU" sz="1200" dirty="0" err="1" smtClean="0"/>
              <a:t>Гелиоколлектор</a:t>
            </a:r>
            <a:r>
              <a:rPr lang="ru-RU" sz="1200" dirty="0" smtClean="0"/>
              <a:t>.</a:t>
            </a:r>
            <a:r>
              <a:rPr lang="ru-RU" sz="1200" baseline="0" dirty="0" smtClean="0"/>
              <a:t> На слайде виден </a:t>
            </a:r>
            <a:r>
              <a:rPr lang="ru-RU" sz="1200" baseline="0" dirty="0" err="1" smtClean="0"/>
              <a:t>ветрогенератор</a:t>
            </a:r>
            <a:r>
              <a:rPr lang="ru-RU" sz="1200" baseline="0" dirty="0" smtClean="0"/>
              <a:t>, </a:t>
            </a:r>
            <a:r>
              <a:rPr lang="ru-RU" sz="1200" baseline="0" dirty="0" err="1" smtClean="0"/>
              <a:t>гелиоколлектор</a:t>
            </a:r>
            <a:r>
              <a:rPr lang="ru-RU" sz="1200" baseline="0" dirty="0" smtClean="0"/>
              <a:t> и тепловой насос Кельвина.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41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Солнечная электростанция на 3 кВт на крыше школы и пульт управления электростанцией.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1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ветроэлектростанции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работающие на снабжение электроэнергий нашу оранжерею.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58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оранжерее установлен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биогенератор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работающий на растительных отходах от деятельности оранжереи и органических отходах от школьной столовой. Вырабатываемый биогаз используется для обогрева оранжереи путем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каталитичского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окисления при температуре 400 градусов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62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Мотивирующая среда школы формируется из </a:t>
            </a:r>
            <a:r>
              <a:rPr lang="ru-RU" dirty="0" err="1" smtClean="0"/>
              <a:t>техносферы</a:t>
            </a:r>
            <a:r>
              <a:rPr lang="ru-RU" baseline="0" dirty="0" smtClean="0"/>
              <a:t> школы и инструментов для проектной деятельности.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27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Автоматизированный биоэнергетический комплекс включает  три климатических зоны, 2 производственные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агрозоны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исследовательский центр, учебную и техническую зоны,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акваферму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птичник, крольчатник,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вермитехнологии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Управление комплексом  осуществляется с помощью платформы интернета вещей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GreenPL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</a:t>
            </a:r>
            <a:endParaRPr lang="ru-RU" dirty="0" smtClean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0C2AE-C2DD-1143-AD53-062D174C168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473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Зона умеренного климата и черепашьим прудом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30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Тритоновый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пруд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агротеррасса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зоне тропического климата.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68D32-6D1E-460B-AEB6-98E351B6306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57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Уголок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сукулентов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субтропической зоне и каскадный биофильтр для очистки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тритонового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пруда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99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Перепелиная и осетровая фермы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подтеррасном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пространстве оранжереи. Инкубация перепелиных яиц.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010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Занятия групп дополнительного образования в учебной аудитории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биокомплекса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915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проектной деятельности при выращивании растений используется разнообразные современные биотехнологии: гидропоника, аэропоника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40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Образцы проектов, выполняемых учащимися на базе биоэнергетического комплекса школы.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303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из последних проектов учащихся 10-о класса, победитель городского конкурса «Шаг в науку 2020»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66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Техническое помещение оранжереи – сердце биоэнергетического комплекса, с виду напоминающее оборудование космического корабля.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4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Фундаментом техносферы является </a:t>
            </a:r>
            <a:r>
              <a:rPr lang="ru-RU" dirty="0" err="1" smtClean="0"/>
              <a:t>инновационно</a:t>
            </a:r>
            <a:r>
              <a:rPr lang="ru-RU" dirty="0" smtClean="0"/>
              <a:t>-коммуникационная среда, базовые элементы которой показаны на слайде.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F64AE3-36BE-439B-B740-1E3B5DB64875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Задача формирования образовательной системы в области использования результатов космической деятельности, зафиксирована в основополагающем правительственном документе по модернизации экономики Российской федерации на период до 2030 года, и, значит, наши планы лежат в русле государственной политики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155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Астро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-космический комплекс школы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4099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у нас уже работает центр космического мониторинга, и мы обрабатывает карты земной поверхности, получаемые с российский полярных спутников с помощью приемных антенн «Алиса» и «Вьюнок»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486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Лаборатория космических исследований - э</a:t>
            </a:r>
            <a:r>
              <a:rPr lang="ru-RU" baseline="0" dirty="0" smtClean="0"/>
              <a:t>тот </a:t>
            </a:r>
            <a:r>
              <a:rPr lang="ru-RU" dirty="0" smtClean="0"/>
              <a:t> проект, придуман нашими детьми и полностью завладел их умами. П</a:t>
            </a:r>
            <a:r>
              <a:rPr lang="ru-RU" baseline="0" dirty="0" smtClean="0"/>
              <a:t>роектирование и разработка собственных космических спутников и  запуск их на околоземные орбиты. 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вами прототип будущего спутника, сделанного на 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принтере нашими учащимися, членами научно-проектного центра.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20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Сетевой проект «Школьный космический телескоп» целью которого является запуск на орбиту космического спутника и полезной нагрузкой в виде оптического телескопа запущен 19 января 2019 года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79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 проектом работает команда учащихся из 20 человек из 6 городов России. Руководителем проекта является профессиональный ракетчик к.т.н.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Шаенко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Александр Юрьевич.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4686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вы видите строительство на крыше школы Центра управления полетом космического аппарата, состоящего из комплекса антенн, работающих в трех диапазонах частот.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5616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вот наконец перед вами инженерный класс на экскурсии в фирме Яндекс, который в этом году уже покинет стены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Альма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матер, и отправится в свободное плавание по морям высшего образования.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02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Такая </a:t>
            </a:r>
            <a:r>
              <a:rPr lang="ru-RU" dirty="0" err="1" smtClean="0"/>
              <a:t>техносфера</a:t>
            </a:r>
            <a:r>
              <a:rPr lang="ru-RU" baseline="0" dirty="0" smtClean="0"/>
              <a:t> позволила реализовать определенную п</a:t>
            </a:r>
            <a:r>
              <a:rPr lang="ru-RU" dirty="0" smtClean="0"/>
              <a:t>рограмму инженерного образования. которая состоит из двух блоков: инварианта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вариатива</a:t>
            </a:r>
            <a:r>
              <a:rPr lang="ru-RU" baseline="0" dirty="0" smtClean="0"/>
              <a:t>. Если инвариантная программа изучается всем классов, то </a:t>
            </a:r>
            <a:r>
              <a:rPr lang="ru-RU" baseline="0" dirty="0" err="1" smtClean="0"/>
              <a:t>вариатив</a:t>
            </a:r>
            <a:r>
              <a:rPr lang="ru-RU" baseline="0" dirty="0" smtClean="0"/>
              <a:t> предполагает выбор учеником по своей индивидуальной траектории трех полугодовых курсов по инновационным направлениям развития науки и технологий, с обязательным выполнением двух проектов в 10 и 11 классе.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875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Вариативные курсы для будущих инженеров читают приглашенные специалисты. Источников таких кадров три: это, либо люди с потребностью делится своими знаниями с детьми, либо бизнес-партнеры, либо академические партнеры школы. Академические партнеры это преподаватели МИФИ, МФТИ, ВШЭ, </a:t>
            </a:r>
            <a:r>
              <a:rPr lang="ru-RU" baseline="0" dirty="0" err="1" smtClean="0"/>
              <a:t>Мосполитеха</a:t>
            </a:r>
            <a:r>
              <a:rPr lang="ru-RU" baseline="0" dirty="0" smtClean="0"/>
              <a:t> и т.п., бизнес-партнеры - в основном члены подольской организации СМУС, Совета молодых специалистов и ученых, сотрудники инновационных предприятий Подольска и Москвы. Как правило это молодые люди, из руководящего состава  своих фирм, уже остепененные, знающие потребности своих предприятий, и поэтому научные проекты, которые они предлагают учащимся обязательно будут востребованы и внедрены, а это очень важно для тех кто их выполняет.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90722-A8FA-4438-B60D-8E25EA31EB58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68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Вторая составляющая техносферы - инновационные технологии основного образования, такие как электронный портфель учащегося, цифровые лаборатории естественнонаучного цикла и принципиально новый цифровой кабинет курса «Технологий» на базе 3</a:t>
            </a:r>
            <a:r>
              <a:rPr lang="en-US" baseline="0" dirty="0" smtClean="0"/>
              <a:t>D </a:t>
            </a:r>
            <a:r>
              <a:rPr lang="ru-RU" baseline="0" dirty="0" smtClean="0"/>
              <a:t>принтеров, станков с ЧПУ,</a:t>
            </a:r>
            <a:r>
              <a:rPr lang="en-US" baseline="0" dirty="0" smtClean="0"/>
              <a:t> </a:t>
            </a:r>
            <a:r>
              <a:rPr lang="ru-RU" baseline="0" dirty="0" smtClean="0"/>
              <a:t>лазерных резаков, робототехники и микроэлектроники.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A729D-C500-4A40-AB2A-C0E5DD6018BB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Наша школа позиционирует себя</a:t>
            </a:r>
            <a:r>
              <a:rPr lang="ru-RU" baseline="0" dirty="0" smtClean="0"/>
              <a:t> как цифровая школа проектных технологий, миссия которой</a:t>
            </a:r>
            <a:r>
              <a:rPr lang="ru-RU" dirty="0" smtClean="0"/>
              <a:t> - способствовать</a:t>
            </a:r>
            <a:r>
              <a:rPr lang="ru-RU" baseline="0" dirty="0" smtClean="0"/>
              <a:t> возрождению инженерного сословия  России.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baseline="0" dirty="0" smtClean="0"/>
              <a:t>Обратите внимание: на крыше школы вы видите солнечную электростанцию, обсерваторию, планетарий, центр космического мониторинга – это все компоненты техносферы школы, предназначенные для дополнительного образования обучающихся.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сегодня мы можем говорить  о росте процента наших учеников, поступающих в технические вузы на чисто инженерные специальности. Благодаря созданной мотивирующей среде, эта цифра увеличивается с каждым годом.</a:t>
            </a:r>
          </a:p>
          <a:p>
            <a:pPr algn="just" eaLnBrk="1" hangingPunct="1"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42671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в курсе «Технологий» формируются будущие инженерные компетенции у учащихся и происходит отбор учеников с необходимыми качествами. Практическая работа с пятого класса на современном высокотехнологическом оборудовании с использованием компьютерных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языков программирования, освоение основ робототехники и микроэлектроники позволяет учащимся к девятому классу в основном определится в своей профориентации.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23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baseline="0" dirty="0" smtClean="0"/>
              <a:t>Инструменты  д</a:t>
            </a:r>
            <a:r>
              <a:rPr lang="ru-RU" dirty="0" smtClean="0"/>
              <a:t>ополнительного образования состоят из ряда инновационных технических объектов,</a:t>
            </a:r>
            <a:r>
              <a:rPr lang="ru-RU" baseline="0" dirty="0" smtClean="0"/>
              <a:t> предназначенных</a:t>
            </a:r>
            <a:r>
              <a:rPr lang="ru-RU" dirty="0" smtClean="0"/>
              <a:t> для ведения проектном деятельности учащихся:</a:t>
            </a:r>
          </a:p>
          <a:p>
            <a:pPr marL="0" indent="0">
              <a:buFontTx/>
              <a:buNone/>
              <a:defRPr/>
            </a:pPr>
            <a:r>
              <a:rPr lang="ru-RU" dirty="0" smtClean="0"/>
              <a:t>автоматизированная обсерватория; цифровой планетарий; виртуальная студия и школьное телевидение; лаборатория космических исследований; центр космического мониторинга; лаборатория робототехники; </a:t>
            </a:r>
            <a:r>
              <a:rPr lang="ru-RU" baseline="0" dirty="0" smtClean="0"/>
              <a:t>лаборатория биотехнологий </a:t>
            </a:r>
            <a:r>
              <a:rPr lang="ru-RU" dirty="0" smtClean="0"/>
              <a:t>школьная </a:t>
            </a:r>
            <a:r>
              <a:rPr lang="ru-RU" dirty="0" err="1" smtClean="0"/>
              <a:t>нанолаборатория</a:t>
            </a:r>
            <a:r>
              <a:rPr lang="ru-RU" dirty="0" smtClean="0"/>
              <a:t>; </a:t>
            </a:r>
            <a:r>
              <a:rPr lang="ru-RU" dirty="0" err="1" smtClean="0"/>
              <a:t>био</a:t>
            </a:r>
            <a:r>
              <a:rPr lang="ru-RU" dirty="0" smtClean="0"/>
              <a:t>-энергетический комплекс на 5-ти</a:t>
            </a:r>
            <a:r>
              <a:rPr lang="ru-RU" baseline="0" dirty="0" smtClean="0"/>
              <a:t> возобновляемых источниках энергии.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282B4-2015-4C6B-AF38-25CEAAB477EC}" type="slidenum">
              <a:rPr lang="ru-RU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19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Дополнительное образование разбито на два больших кластера: </a:t>
            </a:r>
            <a:r>
              <a:rPr lang="ru-RU" dirty="0" err="1" smtClean="0"/>
              <a:t>астро</a:t>
            </a:r>
            <a:r>
              <a:rPr lang="ru-RU" dirty="0" smtClean="0"/>
              <a:t>-космический и естественнонаучный,</a:t>
            </a:r>
            <a:r>
              <a:rPr lang="ru-RU" baseline="0" dirty="0" smtClean="0"/>
              <a:t> а объединяет их искусство кино – виртуальная студия, успехи которой вполне значительны, в частности в 2017 году мы завоевали </a:t>
            </a:r>
            <a:r>
              <a:rPr lang="ru-RU" baseline="0" dirty="0" err="1" smtClean="0"/>
              <a:t>Гранпри</a:t>
            </a:r>
            <a:r>
              <a:rPr lang="ru-RU" baseline="0" dirty="0" smtClean="0"/>
              <a:t> во Франции в Каннах на детском кинофестивале художественных фильмов.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A824-CC7F-294D-90E0-48777D24B7E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6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Вся </a:t>
            </a:r>
            <a:r>
              <a:rPr lang="ru-RU" dirty="0" err="1" smtClean="0"/>
              <a:t>техносфера</a:t>
            </a:r>
            <a:r>
              <a:rPr lang="ru-RU" dirty="0" smtClean="0"/>
              <a:t> школы построена рукам наших учеников, а финансирование:</a:t>
            </a:r>
            <a:r>
              <a:rPr lang="ru-RU" baseline="0" dirty="0" smtClean="0"/>
              <a:t> это либо выигранные по конкурсу гранты, либо спонсорская помощь российских предприятий, либо ведущих мировых производителей образовательного оборудования.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939A2-AC2A-4DF9-B380-E72F34D027E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86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3.png"/><Relationship Id="rId7" Type="http://schemas.microsoft.com/office/2007/relationships/hdphoto" Target="../media/hdphoto5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&#1050;&#1091;&#1073;&#1089;&#1072;&#1090;.mov" TargetMode="External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hyperlink" Target="http://itech-service.ru/include/images/solutions_wifi_2.jpg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16" y="-25405"/>
            <a:ext cx="9197016" cy="516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1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0197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Инструменты проектной деятельности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Прямоугольник 1024"/>
          <p:cNvSpPr/>
          <p:nvPr/>
        </p:nvSpPr>
        <p:spPr>
          <a:xfrm>
            <a:off x="0" y="5"/>
            <a:ext cx="9144000" cy="514349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94" y="0"/>
            <a:ext cx="9144000" cy="62753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Центр научного творчества «Поиск»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2536" y="627534"/>
            <a:ext cx="2088232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Председатель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040417" y="627533"/>
            <a:ext cx="1800200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Секретарь</a:t>
            </a:r>
            <a:endParaRPr lang="ru-RU" sz="2400" dirty="0"/>
          </a:p>
        </p:txBody>
      </p:sp>
      <p:cxnSp>
        <p:nvCxnSpPr>
          <p:cNvPr id="7" name="Прямая со стрелкой 6"/>
          <p:cNvCxnSpPr>
            <a:stCxn id="4" idx="3"/>
            <a:endCxn id="5" idx="1"/>
          </p:cNvCxnSpPr>
          <p:nvPr/>
        </p:nvCxnSpPr>
        <p:spPr>
          <a:xfrm flipV="1">
            <a:off x="5410768" y="858366"/>
            <a:ext cx="1629649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07088" y="1278826"/>
            <a:ext cx="6091695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Совет ЦНТ «Поиск» (руководители секций)</a:t>
            </a:r>
            <a:endParaRPr lang="ru-RU" sz="2400" dirty="0"/>
          </a:p>
        </p:txBody>
      </p:sp>
      <p:cxnSp>
        <p:nvCxnSpPr>
          <p:cNvPr id="10" name="Прямая со стрелкой 9"/>
          <p:cNvCxnSpPr>
            <a:stCxn id="4" idx="2"/>
            <a:endCxn id="8" idx="0"/>
          </p:cNvCxnSpPr>
          <p:nvPr/>
        </p:nvCxnSpPr>
        <p:spPr>
          <a:xfrm flipH="1">
            <a:off x="4352936" y="1089199"/>
            <a:ext cx="13716" cy="1896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0975" y="1869677"/>
            <a:ext cx="252028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Секция математики</a:t>
            </a:r>
          </a:p>
          <a:p>
            <a:r>
              <a:rPr lang="ru-RU" sz="1600" dirty="0" smtClean="0"/>
              <a:t>д.ф.-м.н. Губко В.М.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400317" y="1875549"/>
            <a:ext cx="2818412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физики</a:t>
            </a:r>
          </a:p>
          <a:p>
            <a:r>
              <a:rPr lang="ru-RU" sz="1600" dirty="0"/>
              <a:t>к.т.н. Царьков И.С.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1655" y="1875549"/>
            <a:ext cx="2376264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биологии</a:t>
            </a:r>
          </a:p>
          <a:p>
            <a:r>
              <a:rPr lang="ru-RU" sz="1600" dirty="0"/>
              <a:t>к.б.н. Тропин В.В.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00317" y="2521880"/>
            <a:ext cx="283287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 космических ап- </a:t>
            </a:r>
            <a:r>
              <a:rPr lang="ru-RU" sz="1600" dirty="0" err="1"/>
              <a:t>паратов</a:t>
            </a:r>
            <a:r>
              <a:rPr lang="ru-RU" sz="1600" dirty="0"/>
              <a:t> к.т.н. А.Ю. </a:t>
            </a:r>
            <a:r>
              <a:rPr lang="ru-RU" sz="1600" dirty="0" err="1"/>
              <a:t>Шаенко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400317" y="3170324"/>
            <a:ext cx="2818412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экологии </a:t>
            </a:r>
          </a:p>
          <a:p>
            <a:r>
              <a:rPr lang="ru-RU" sz="1600" dirty="0" err="1"/>
              <a:t>Удовик</a:t>
            </a:r>
            <a:r>
              <a:rPr lang="ru-RU" sz="1600" dirty="0"/>
              <a:t> Ю.К.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95633" y="3859978"/>
            <a:ext cx="242371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лингвистики</a:t>
            </a:r>
          </a:p>
          <a:p>
            <a:r>
              <a:rPr lang="ru-RU" sz="1600" dirty="0"/>
              <a:t>Пузырева С.Н.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5633" y="3170323"/>
            <a:ext cx="24237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телевидения</a:t>
            </a:r>
          </a:p>
          <a:p>
            <a:r>
              <a:rPr lang="ru-RU" sz="1600" dirty="0"/>
              <a:t>Сергиенко А.В.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00690" y="3859978"/>
            <a:ext cx="283287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химии </a:t>
            </a:r>
          </a:p>
          <a:p>
            <a:r>
              <a:rPr lang="ru-RU" sz="1600" dirty="0"/>
              <a:t>Власенко Н.В.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95627" y="2521880"/>
            <a:ext cx="242371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психологии</a:t>
            </a:r>
          </a:p>
          <a:p>
            <a:r>
              <a:rPr lang="ru-RU" sz="1600" dirty="0" err="1"/>
              <a:t>к.пс.н.Старостина</a:t>
            </a:r>
            <a:r>
              <a:rPr lang="ru-RU" sz="1600" dirty="0"/>
              <a:t> Ю.А.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1178" y="3859977"/>
            <a:ext cx="252028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астрономии</a:t>
            </a:r>
          </a:p>
          <a:p>
            <a:r>
              <a:rPr lang="ru-RU" sz="1600" dirty="0"/>
              <a:t>к.т.н. Царьков И.С.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9718" y="3170324"/>
            <a:ext cx="252028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 робототехники </a:t>
            </a:r>
            <a:r>
              <a:rPr lang="ru-RU" sz="1600" dirty="0" err="1"/>
              <a:t>Бобырев</a:t>
            </a:r>
            <a:r>
              <a:rPr lang="ru-RU" sz="1600" dirty="0"/>
              <a:t> А. Д.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0781" y="2521880"/>
            <a:ext cx="252028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</a:t>
            </a:r>
            <a:r>
              <a:rPr lang="en-US" sz="1600" dirty="0"/>
              <a:t>IT-</a:t>
            </a:r>
            <a:r>
              <a:rPr lang="ru-RU" sz="1600" dirty="0"/>
              <a:t>технологий</a:t>
            </a:r>
          </a:p>
          <a:p>
            <a:r>
              <a:rPr lang="ru-RU" sz="1600" dirty="0"/>
              <a:t>Самойлов Н.Е.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128" y="4497169"/>
            <a:ext cx="2528870" cy="61555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Секция космической географии Грачев С.Е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3400318" y="4497168"/>
            <a:ext cx="2818412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Секция археологии и краеведения </a:t>
            </a:r>
            <a:r>
              <a:rPr lang="ru-RU" dirty="0" err="1" smtClean="0"/>
              <a:t>Гаркавый</a:t>
            </a:r>
            <a:r>
              <a:rPr lang="ru-RU" dirty="0" smtClean="0"/>
              <a:t> В.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495633" y="4502934"/>
            <a:ext cx="242370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Секция </a:t>
            </a:r>
            <a:r>
              <a:rPr lang="ru-RU" dirty="0" err="1" smtClean="0"/>
              <a:t>инж</a:t>
            </a:r>
            <a:r>
              <a:rPr lang="ru-RU" dirty="0" smtClean="0"/>
              <a:t>. </a:t>
            </a:r>
            <a:r>
              <a:rPr lang="ru-RU" dirty="0" err="1"/>
              <a:t>п</a:t>
            </a:r>
            <a:r>
              <a:rPr lang="ru-RU" dirty="0" err="1" smtClean="0"/>
              <a:t>роекти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рования</a:t>
            </a:r>
            <a:r>
              <a:rPr lang="ru-RU" dirty="0" smtClean="0"/>
              <a:t>   </a:t>
            </a:r>
            <a:r>
              <a:rPr lang="ru-RU" dirty="0" err="1" smtClean="0"/>
              <a:t>Цуцких</a:t>
            </a:r>
            <a:r>
              <a:rPr lang="ru-RU" dirty="0" smtClean="0"/>
              <a:t> А.Ю.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78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9"/>
          <a:stretch/>
        </p:blipFill>
        <p:spPr bwMode="auto">
          <a:xfrm>
            <a:off x="13" y="584695"/>
            <a:ext cx="4571999" cy="205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4004"/>
            <a:ext cx="4571546" cy="205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673"/>
            <a:ext cx="9144000" cy="58232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rgbClr val="FDF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</a:rPr>
              <a:t>Проекты в полевых практикумах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0277" y="2563650"/>
            <a:ext cx="9154277" cy="11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2296442" y="2795855"/>
            <a:ext cx="4561859" cy="154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D:\Портфель\Фотографии\Школьные фото\2014.06 Экологический поход\18 Обработка данный гидроботанических изысканий в походной лаборатор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 bwMode="auto">
          <a:xfrm>
            <a:off x="4572012" y="2679765"/>
            <a:ext cx="4592359" cy="226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Портфель\Школьное научное общество\Работа ШНО в фотографиях\17 Исследование воды озера  цифровыми датчиками с байдарки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 bwMode="auto">
          <a:xfrm>
            <a:off x="0" y="2679765"/>
            <a:ext cx="4499996" cy="226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8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3" y="3982"/>
            <a:ext cx="9144728" cy="513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Прямоугольник 1024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94" y="0"/>
            <a:ext cx="9144000" cy="62753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Центр дополнительного образования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62484"/>
              </p:ext>
            </p:extLst>
          </p:nvPr>
        </p:nvGraphicFramePr>
        <p:xfrm>
          <a:off x="35497" y="597099"/>
          <a:ext cx="9108502" cy="4458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047"/>
                <a:gridCol w="5475177"/>
                <a:gridCol w="2032668"/>
                <a:gridCol w="1202610"/>
              </a:tblGrid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программы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направленность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Возраст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Вселенная ХХ</a:t>
                      </a:r>
                      <a:r>
                        <a:rPr lang="en-US" sz="1100">
                          <a:effectLst/>
                        </a:rPr>
                        <a:t>I </a:t>
                      </a:r>
                      <a:r>
                        <a:rPr lang="ru-RU" sz="1100">
                          <a:effectLst/>
                        </a:rPr>
                        <a:t>века (основы астрономии)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естественнонаучная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16 - 17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Возобновляемая энергетика - дорога в экологическое завтра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естественнонаучная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13 - 15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Земля из космоса (Космическая география)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16 - 17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Мир между атомами (введение в  нанотехнологию)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естественнонаучная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15 - </a:t>
                      </a:r>
                      <a:r>
                        <a:rPr lang="ru-RU" sz="1100" dirty="0" smtClean="0">
                          <a:effectLst/>
                        </a:rPr>
                        <a:t>17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Жизнь в аквариумах и террариумах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естественнонаучная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8 - 14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Школа юного химика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естественнонаучная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8 - 11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Молекулярная биология и генная инженерия в школе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естественнонаучная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13 - 15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Программирование виртуальной реальности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12 - 15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Создай умный город (интернет вещей)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15 - 17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Конструирование роботов исследователей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11 - 12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Искусственный интеллект и нейронные сети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14 </a:t>
                      </a:r>
                      <a:r>
                        <a:rPr lang="ru-RU" sz="1100" dirty="0">
                          <a:effectLst/>
                        </a:rPr>
                        <a:t>- </a:t>
                      </a:r>
                      <a:r>
                        <a:rPr lang="ru-RU" sz="1100" dirty="0" smtClean="0">
                          <a:effectLst/>
                        </a:rPr>
                        <a:t>17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Учимся печатать на 3</a:t>
                      </a: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ru-RU" sz="1100">
                          <a:effectLst/>
                        </a:rPr>
                        <a:t> принтере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10 </a:t>
                      </a:r>
                      <a:r>
                        <a:rPr lang="ru-RU" sz="1100" dirty="0">
                          <a:effectLst/>
                        </a:rPr>
                        <a:t>- </a:t>
                      </a:r>
                      <a:r>
                        <a:rPr lang="ru-RU" sz="1100" dirty="0" smtClean="0">
                          <a:effectLst/>
                        </a:rPr>
                        <a:t>14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Основы автоматизированного производства (станки с ЧПУ)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техническая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12 </a:t>
                      </a:r>
                      <a:r>
                        <a:rPr lang="ru-RU" sz="1100" dirty="0">
                          <a:effectLst/>
                        </a:rPr>
                        <a:t>- </a:t>
                      </a:r>
                      <a:r>
                        <a:rPr lang="ru-RU" sz="1100" dirty="0" smtClean="0">
                          <a:effectLst/>
                        </a:rPr>
                        <a:t>14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Формула сада (ландшафтный дизайн)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художественная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10 </a:t>
                      </a:r>
                      <a:r>
                        <a:rPr lang="ru-RU" sz="1100" dirty="0">
                          <a:effectLst/>
                        </a:rPr>
                        <a:t>- 13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Как стать телеведущим? (тележурналистика)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художественная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12 </a:t>
                      </a:r>
                      <a:r>
                        <a:rPr lang="ru-RU" sz="1100" dirty="0">
                          <a:effectLst/>
                        </a:rPr>
                        <a:t>- </a:t>
                      </a:r>
                      <a:r>
                        <a:rPr lang="ru-RU" sz="1100" dirty="0" smtClean="0">
                          <a:effectLst/>
                        </a:rPr>
                        <a:t>14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Дизайн эры цифровых технологий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художественная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14 </a:t>
                      </a:r>
                      <a:r>
                        <a:rPr lang="ru-RU" sz="1100" dirty="0">
                          <a:effectLst/>
                        </a:rPr>
                        <a:t>- </a:t>
                      </a:r>
                      <a:r>
                        <a:rPr lang="ru-RU" sz="1100" dirty="0" smtClean="0">
                          <a:effectLst/>
                        </a:rPr>
                        <a:t>16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Сам себе режиссер (основы режиссуры)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художественная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13 </a:t>
                      </a:r>
                      <a:r>
                        <a:rPr lang="ru-RU" sz="1100" dirty="0">
                          <a:effectLst/>
                        </a:rPr>
                        <a:t>- 15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4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Познай себя  (психология личности)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социально-педагог.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13 - 15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9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609"/>
            <a:ext cx="9144000" cy="51691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дополнительного образования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6"/>
          <a:stretch/>
        </p:blipFill>
        <p:spPr bwMode="auto">
          <a:xfrm>
            <a:off x="4855348" y="669541"/>
            <a:ext cx="4149320" cy="220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/>
          <a:stretch/>
        </p:blipFill>
        <p:spPr bwMode="auto">
          <a:xfrm>
            <a:off x="350877" y="605881"/>
            <a:ext cx="4176464" cy="223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D:\Портфель\Фотографии\Школьные фото\2019.01.23 Первые уроки в оранжерее\С работой комплекса учениц знакомит педпгог дополнительного образования Сергей Михайлович Полянски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8"/>
          <a:stretch/>
        </p:blipFill>
        <p:spPr bwMode="auto">
          <a:xfrm>
            <a:off x="4855348" y="2918222"/>
            <a:ext cx="4200855" cy="212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82108" y="2341278"/>
            <a:ext cx="4147333" cy="5316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Курс «Конструирование </a:t>
            </a:r>
            <a:r>
              <a:rPr lang="ru-RU" sz="1400" dirty="0" smtClean="0"/>
              <a:t>роботов исследователей» </a:t>
            </a:r>
            <a:r>
              <a:rPr lang="ru-RU" sz="1400" dirty="0" smtClean="0"/>
              <a:t>ведет </a:t>
            </a:r>
            <a:r>
              <a:rPr lang="ru-RU" sz="1400" dirty="0"/>
              <a:t>С</a:t>
            </a:r>
            <a:r>
              <a:rPr lang="ru-RU" sz="1400" dirty="0" smtClean="0"/>
              <a:t>ергей </a:t>
            </a:r>
            <a:r>
              <a:rPr lang="ru-RU" sz="1400" dirty="0"/>
              <a:t>Ш</a:t>
            </a:r>
            <a:r>
              <a:rPr lang="ru-RU" sz="1400" dirty="0" smtClean="0"/>
              <a:t>ахов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43262" y="4418849"/>
            <a:ext cx="4400738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Курс «Альтернативная энергетика» в биоэнергетическом комплексе читает педагог </a:t>
            </a:r>
            <a:r>
              <a:rPr lang="ru-RU" sz="1400" dirty="0" err="1" smtClean="0"/>
              <a:t>доп</a:t>
            </a:r>
            <a:r>
              <a:rPr lang="ru-RU" sz="1400" dirty="0" smtClean="0"/>
              <a:t> </a:t>
            </a:r>
            <a:r>
              <a:rPr lang="ru-RU" sz="1400" dirty="0" err="1" smtClean="0"/>
              <a:t>обр</a:t>
            </a:r>
            <a:r>
              <a:rPr lang="ru-RU" sz="1400" dirty="0" smtClean="0"/>
              <a:t> Сергей Полянский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4769" y="2255560"/>
            <a:ext cx="421257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Курс «</a:t>
            </a:r>
            <a:r>
              <a:rPr lang="ru-RU" sz="1400" dirty="0"/>
              <a:t>П</a:t>
            </a:r>
            <a:r>
              <a:rPr lang="ru-RU" sz="1400" dirty="0" smtClean="0"/>
              <a:t>рограммирование виртуальной реальности» в кабинете информатики</a:t>
            </a:r>
            <a:endParaRPr lang="ru-RU" sz="1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3" t="15057" r="4093" b="-311"/>
          <a:stretch/>
        </p:blipFill>
        <p:spPr bwMode="auto">
          <a:xfrm>
            <a:off x="46397" y="2928119"/>
            <a:ext cx="4491046" cy="215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7845" r="39158" b="14332"/>
          <a:stretch/>
        </p:blipFill>
        <p:spPr bwMode="auto">
          <a:xfrm>
            <a:off x="3114925" y="3371384"/>
            <a:ext cx="1397185" cy="12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97" y="4608223"/>
            <a:ext cx="4610298" cy="52322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Курс «Интернет вещей» читает наш выпускник, генеральный директор фирмы </a:t>
            </a:r>
            <a:r>
              <a:rPr lang="ru-RU" sz="1400" dirty="0" err="1" smtClean="0"/>
              <a:t>Гринл</a:t>
            </a:r>
            <a:r>
              <a:rPr lang="ru-RU" sz="1400" dirty="0" smtClean="0"/>
              <a:t> Никита Самойлов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411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6962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atin typeface="Helvetica" charset="0"/>
                <a:ea typeface="Helvetica" charset="0"/>
                <a:cs typeface="Helvetica" charset="0"/>
              </a:rPr>
              <a:t>Проектная платформа</a:t>
            </a:r>
            <a:endParaRPr lang="ru-RU" sz="60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44" y="1545636"/>
            <a:ext cx="6099517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2460"/>
          </a:xfrm>
          <a:solidFill>
            <a:srgbClr val="452267">
              <a:alpha val="70000"/>
            </a:srgbClr>
          </a:solidFill>
          <a:ln w="12700">
            <a:miter lim="400000"/>
          </a:ln>
          <a:effectLst>
            <a:outerShdw blurRad="381000" dist="25400" dir="5400000" rotWithShape="0">
              <a:srgbClr val="000000">
                <a:alpha val="50000"/>
              </a:srgbClr>
            </a:outerShdw>
          </a:effectLst>
        </p:spPr>
        <p:txBody>
          <a:bodyPr vert="horz" lIns="50800" tIns="50800" rIns="50800" bIns="508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Мероприятия: Фестивали «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КосмОдис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»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2" name="Shape 187"/>
          <p:cNvSpPr txBox="1">
            <a:spLocks/>
          </p:cNvSpPr>
          <p:nvPr/>
        </p:nvSpPr>
        <p:spPr>
          <a:xfrm>
            <a:off x="339224" y="3637711"/>
            <a:ext cx="8818880" cy="145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Заочный (</a:t>
            </a:r>
            <a:r>
              <a:rPr lang="ru-RU" sz="2000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отборочный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этап) </a:t>
            </a:r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квалификация</a:t>
            </a: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Очный этап (</a:t>
            </a:r>
            <a:r>
              <a:rPr lang="ru-RU" sz="2000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экспертная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защита) – научно-технические аспекты</a:t>
            </a: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Финал (</a:t>
            </a:r>
            <a:r>
              <a:rPr lang="ru-RU" sz="2000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публичная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защита) – бизнес аспекты</a:t>
            </a:r>
            <a:endParaRPr lang="ru-RU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1" name="160515-385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2807" t="22982" r="2829" b="25813"/>
          <a:stretch/>
        </p:blipFill>
        <p:spPr>
          <a:xfrm>
            <a:off x="24388" y="1154779"/>
            <a:ext cx="9144000" cy="248293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187"/>
          <p:cNvSpPr txBox="1">
            <a:spLocks/>
          </p:cNvSpPr>
          <p:nvPr/>
        </p:nvSpPr>
        <p:spPr>
          <a:xfrm>
            <a:off x="-32008" y="685551"/>
            <a:ext cx="9144000" cy="46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Москва, Югра, Калининград, Мордовия,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Московская область, Санкт-Петербург, Тула</a:t>
            </a:r>
            <a:r>
              <a:rPr lang="mr-I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lang="ru-RU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93454"/>
            <a:ext cx="3707904" cy="743704"/>
          </a:xfrm>
        </p:spPr>
        <p:txBody>
          <a:bodyPr>
            <a:noAutofit/>
          </a:bodyPr>
          <a:lstStyle/>
          <a:p>
            <a:r>
              <a:rPr lang="ru-RU" sz="2800" dirty="0" smtClean="0"/>
              <a:t>Краснослободск,</a:t>
            </a:r>
            <a:br>
              <a:rPr lang="ru-RU" sz="2800" dirty="0" smtClean="0"/>
            </a:br>
            <a:r>
              <a:rPr lang="ru-RU" sz="2800" dirty="0" smtClean="0"/>
              <a:t> Мордовия 2018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b="14489"/>
          <a:stretch/>
        </p:blipFill>
        <p:spPr bwMode="auto">
          <a:xfrm>
            <a:off x="-108520" y="0"/>
            <a:ext cx="626233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Портфель\Фотографии\Школьные фото\2019.04.09 12 фестиваль Космодис 2019 МО\Финалисты фестивал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503"/>
          <a:stretch/>
        </p:blipFill>
        <p:spPr bwMode="auto">
          <a:xfrm>
            <a:off x="3409718" y="2676060"/>
            <a:ext cx="5734282" cy="24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3816" y="1885779"/>
            <a:ext cx="281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Московская область, МГОУ апрель 2019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0749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423"/>
            <a:ext cx="5004048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856" y="47950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ММСО,  2020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108520" y="141484"/>
            <a:ext cx="925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Инженерный класс</a:t>
            </a:r>
          </a:p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цифровой школе проектных технологий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4248" y="3363838"/>
            <a:ext cx="2339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зам. </a:t>
            </a:r>
            <a:r>
              <a:rPr lang="ru-RU" b="1" dirty="0" err="1" smtClean="0"/>
              <a:t>дир</a:t>
            </a:r>
            <a:r>
              <a:rPr lang="ru-RU" b="1" dirty="0" smtClean="0"/>
              <a:t> по НМР МОУ СОШ 29, лауреат премии правительства РФ в области образования</a:t>
            </a:r>
          </a:p>
          <a:p>
            <a:pPr algn="r"/>
            <a:r>
              <a:rPr lang="ru-RU" b="1" dirty="0" smtClean="0"/>
              <a:t> к.т.н. Царьков И.С.</a:t>
            </a:r>
          </a:p>
          <a:p>
            <a:pPr algn="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834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87475"/>
            <a:ext cx="8877672" cy="91810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Платформа </a:t>
            </a:r>
            <a:r>
              <a:rPr lang="ru-RU" b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интернета вещей</a:t>
            </a:r>
            <a:endParaRPr lang="ru-RU" b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567" b="9792"/>
          <a:stretch/>
        </p:blipFill>
        <p:spPr bwMode="auto">
          <a:xfrm>
            <a:off x="1331641" y="2247714"/>
            <a:ext cx="6261315" cy="283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reen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68" y="915566"/>
            <a:ext cx="2716459" cy="12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"/>
            <a:ext cx="9144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Чемпионат мира по </a:t>
            </a:r>
            <a:r>
              <a:rPr lang="ru-RU" sz="36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ворлдскилз</a:t>
            </a:r>
            <a:r>
              <a:rPr lang="ru-RU" sz="36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в Казани</a:t>
            </a:r>
            <a:endParaRPr lang="ru-RU" sz="3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26" name="Picture 2" descr="Ð¡ÑÑÐ¾Ð¸ÑÐµÐ»ÑÑÑÐ²Ð¾ Ð£Ð¼Ð½Ð¾Ð³Ð¾ Ð³Ð¾ÑÐ¾Ð´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" y="984552"/>
            <a:ext cx="4915062" cy="27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ортфель\Фотографии\Школьные фото\2019.08.20 Подготовка к ВорлдСкилз Казань\imag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2" y="984552"/>
            <a:ext cx="4063999" cy="212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58" y="3749275"/>
            <a:ext cx="4912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Подготовка проекта «Умный город» в кабинете Технологий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261316" y="615248"/>
            <a:ext cx="388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Стенд «</a:t>
            </a:r>
            <a:r>
              <a:rPr lang="en-US" sz="2400" dirty="0" err="1" smtClean="0"/>
              <a:t>G</a:t>
            </a:r>
            <a:r>
              <a:rPr lang="en-US" sz="2400" dirty="0" err="1"/>
              <a:t>r</a:t>
            </a:r>
            <a:r>
              <a:rPr lang="en-US" sz="2400" dirty="0" err="1" smtClean="0"/>
              <a:t>eenpl</a:t>
            </a:r>
            <a:r>
              <a:rPr lang="ru-RU" sz="2400" dirty="0" smtClean="0"/>
              <a:t>» в Казани</a:t>
            </a:r>
            <a:endParaRPr lang="ru-RU" sz="2400" dirty="0"/>
          </a:p>
        </p:txBody>
      </p:sp>
      <p:pic>
        <p:nvPicPr>
          <p:cNvPr id="2050" name="Picture 2" descr="C:\Users\Игорь Царьков\Desktop\photo_2019-12-18_03-25-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2" y="3141059"/>
            <a:ext cx="4063999" cy="20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5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7009"/>
            <a:ext cx="9124184" cy="1357581"/>
          </a:xfrm>
          <a:solidFill>
            <a:srgbClr val="00B050"/>
          </a:solidFill>
        </p:spPr>
        <p:txBody>
          <a:bodyPr wrap="square" lIns="64291" tIns="32146" rIns="64291" bIns="32146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Прототипы  исследовательского и технологического оборудования класса интернета </a:t>
            </a:r>
            <a:r>
              <a:rPr lang="ru-RU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вещей в рамках РИП МОМО</a:t>
            </a:r>
            <a:endParaRPr lang="ru-RU" sz="2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2" descr="D:\Портфель\Школьные проекты\Проекты учеников выполненные\Проект Самойлова на Юниор 2016\Прототипы устройств с удаленным доступом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1" b="2365"/>
          <a:stretch/>
        </p:blipFill>
        <p:spPr bwMode="auto">
          <a:xfrm>
            <a:off x="2855213" y="3091272"/>
            <a:ext cx="6308928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Портфель\Школьные проекты\Проекты учеников выполненные\Проект Самойлова на Юниор 2016\Прототипы устройств с удаленным доступом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3" b="2703"/>
          <a:stretch/>
        </p:blipFill>
        <p:spPr bwMode="auto">
          <a:xfrm>
            <a:off x="0" y="1146694"/>
            <a:ext cx="589556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6995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Удаленная школьная обсерватория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2"/>
            <a:ext cx="3491880" cy="245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Портфель\Фотографии\Школьные фото\2018.07.29 Великое противостояние Марса и Лунное затмение\Удаленная школьная обсерватория -  съемка Марс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7654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ÐÐ°ÑÑÐµÐ°ÑÑ Ð¿ÑÐµÐ¼Ð¸Ð¸ ÐÑÐ±ÐµÑÐ½Ð°ÑÐ¾ÑÐ° ÐÐ°ÑÐµ ÐÐ¾Ð´Ð¼Ð¾ÑÐºÐ¾Ð²Ñ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22790"/>
            <a:ext cx="3491880" cy="22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18" y="897565"/>
            <a:ext cx="91440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разработки </a:t>
            </a:r>
          </a:p>
          <a:p>
            <a:pPr marL="0" indent="0" algn="ctr">
              <a:buNone/>
            </a:pPr>
            <a:r>
              <a:rPr lang="ru-RU" sz="43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 научного творчества</a:t>
            </a:r>
            <a:endParaRPr lang="ru-RU" sz="43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«Поиск</a:t>
            </a:r>
            <a:r>
              <a:rPr lang="ru-RU" sz="7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1" y="2746813"/>
            <a:ext cx="8032096" cy="1770013"/>
          </a:xfrm>
          <a:prstGeom prst="rect">
            <a:avLst/>
          </a:prstGeom>
        </p:spPr>
      </p:pic>
      <p:sp>
        <p:nvSpPr>
          <p:cNvPr id="161" name="Shape 161"/>
          <p:cNvSpPr/>
          <p:nvPr/>
        </p:nvSpPr>
        <p:spPr>
          <a:xfrm>
            <a:off x="1458241" y="87475"/>
            <a:ext cx="6236749" cy="1083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2" tIns="35712" rIns="35712" bIns="35712">
            <a:noAutofit/>
          </a:bodyPr>
          <a:lstStyle>
            <a:lvl1pPr>
              <a:lnSpc>
                <a:spcPct val="80000"/>
              </a:lnSpc>
              <a:defRPr sz="4600" b="1" i="0" cap="all" spc="367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Школьный биоэнергетический комплекс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8587" y="2760888"/>
            <a:ext cx="7763575" cy="16417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5" rtlCol="0" anchor="ctr">
            <a:spAutoFit/>
          </a:bodyPr>
          <a:lstStyle/>
          <a:p>
            <a:pPr algn="just" defTabSz="410697" hangingPunct="0"/>
            <a:r>
              <a:rPr lang="ru-RU" sz="1700" dirty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  <a:sym typeface="Avenir Next Medium"/>
              </a:rPr>
              <a:t>«Формирование и реализация приоритетных инновационных и инвестиционных проектов в биотехнологии; широкомасштабное развертывание </a:t>
            </a:r>
            <a:r>
              <a:rPr lang="ru-RU" sz="1700" dirty="0" err="1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  <a:sym typeface="Avenir Next Medium"/>
              </a:rPr>
              <a:t>биоиндустрии</a:t>
            </a:r>
            <a:r>
              <a:rPr lang="ru-RU" sz="1700" dirty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  <a:sym typeface="Avenir Next Medium"/>
              </a:rPr>
              <a:t> в регионах России по всем секторам биотехнологии; поддержка развития науки о жизни и физико-химической биологии; создание современных образовательных программ и системы подготовки кадров в области биотехнологии;»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3088" y="4497519"/>
            <a:ext cx="6499066" cy="441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5" rtlCol="0" anchor="ctr">
            <a:spAutoFit/>
          </a:bodyPr>
          <a:lstStyle/>
          <a:p>
            <a:pPr algn="r" defTabSz="410697" hangingPunct="0"/>
            <a:r>
              <a:rPr lang="ru-RU" sz="12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Комплексная программа развития биотехнологий в Российской Федерации на период до 2020 года (утв. Правительством РФ от 24 апреля 2012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2628" y="1419622"/>
            <a:ext cx="8607973" cy="1200314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r>
              <a:rPr lang="ru-RU" sz="2400" b="1" dirty="0"/>
              <a:t>Проектирование, разработка и  создание автоматизированной оранжереи </a:t>
            </a:r>
            <a:r>
              <a:rPr lang="ru-RU" sz="2400" b="1" dirty="0" smtClean="0"/>
              <a:t>на возобновляемых источниках энергии для </a:t>
            </a:r>
            <a:r>
              <a:rPr lang="ru-RU" sz="2400" b="1" dirty="0"/>
              <a:t>исследований в области биоинженерии и </a:t>
            </a:r>
            <a:r>
              <a:rPr lang="ru-RU" sz="2400" b="1" dirty="0" err="1"/>
              <a:t>биоинформатики</a:t>
            </a:r>
            <a:endParaRPr lang="ru-RU" sz="2400" b="1" dirty="0"/>
          </a:p>
        </p:txBody>
      </p:sp>
      <p:pic>
        <p:nvPicPr>
          <p:cNvPr id="10247" name="Picture 7" descr="https://im0-tub-ru.yandex.net/i?id=1c6400ea6e140a177d347856e20f3fd9&amp;n=33&amp;h=215&amp;w=21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4757"/>
            <a:ext cx="1503723" cy="11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s://im3-tub-ru.yandex.net/i?id=449aba2f20d19e29f7815087abbc3647&amp;n=33&amp;h=215&amp;w=215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35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90" y="7408"/>
            <a:ext cx="1487505" cy="1115630"/>
          </a:xfrm>
          <a:prstGeom prst="rect">
            <a:avLst/>
          </a:prstGeom>
          <a:blipFill dpi="0" rotWithShape="1">
            <a:blip r:embed="rId8">
              <a:alphaModFix amt="0"/>
              <a:biLevel thresh="75000"/>
            </a:blip>
            <a:srcRect/>
            <a:tile tx="0" ty="0" sx="100000" sy="100000" flip="none" algn="tl"/>
          </a:blipFill>
          <a:extLst/>
        </p:spPr>
      </p:pic>
    </p:spTree>
    <p:extLst>
      <p:ext uri="{BB962C8B-B14F-4D97-AF65-F5344CB8AC3E}">
        <p14:creationId xmlns:p14="http://schemas.microsoft.com/office/powerpoint/2010/main" val="39816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5"/>
          <a:stretch/>
        </p:blipFill>
        <p:spPr bwMode="auto">
          <a:xfrm>
            <a:off x="4427893" y="583887"/>
            <a:ext cx="4552798" cy="226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Портфель\Фотографии\Школьные фото\2017.05.05 Строительство оранжереи\Бригада инженерного класс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 bwMode="auto">
          <a:xfrm>
            <a:off x="4599002" y="2768166"/>
            <a:ext cx="4581510" cy="23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55"/>
          <p:cNvSpPr/>
          <p:nvPr/>
        </p:nvSpPr>
        <p:spPr>
          <a:xfrm>
            <a:off x="11446" y="0"/>
            <a:ext cx="9132565" cy="85619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588" y="203235"/>
            <a:ext cx="880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Инженерный класс строит оранжерею</a:t>
            </a:r>
            <a:endParaRPr lang="ru-RU" sz="3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893" y="856203"/>
            <a:ext cx="272342" cy="4297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4458137" y="-1814881"/>
            <a:ext cx="193491" cy="9182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8" y="856203"/>
            <a:ext cx="4286216" cy="428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566" y="-24493"/>
            <a:ext cx="9144000" cy="95039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Пять возобновляемых источников энергии</a:t>
            </a:r>
            <a:r>
              <a:rPr lang="ru-RU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школьного биоэнергетического комплекса</a:t>
            </a:r>
            <a:endParaRPr lang="ru-RU" sz="2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8" y="1059582"/>
            <a:ext cx="8962910" cy="20196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 Солнечная </a:t>
            </a:r>
            <a:r>
              <a:rPr lang="ru-RU" sz="2000" dirty="0"/>
              <a:t>электростанция </a:t>
            </a:r>
            <a:r>
              <a:rPr lang="en-US" sz="2000" dirty="0" smtClean="0"/>
              <a:t>       </a:t>
            </a:r>
            <a:r>
              <a:rPr lang="ru-RU" sz="2000" dirty="0" smtClean="0"/>
              <a:t>4. </a:t>
            </a:r>
            <a:r>
              <a:rPr lang="ru-RU" sz="2000" dirty="0"/>
              <a:t>Тепловой насос Кельвина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2. Ветрогенератор		5</a:t>
            </a:r>
            <a:r>
              <a:rPr lang="ru-RU" sz="2000" dirty="0"/>
              <a:t>. </a:t>
            </a:r>
            <a:r>
              <a:rPr lang="ru-RU" sz="2000" dirty="0" err="1" smtClean="0"/>
              <a:t>Гелиоколлектор</a:t>
            </a:r>
            <a:r>
              <a:rPr lang="ru-RU" sz="2000" dirty="0" smtClean="0"/>
              <a:t>               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3. </a:t>
            </a:r>
            <a:r>
              <a:rPr lang="ru-RU" sz="2000" dirty="0" err="1" smtClean="0"/>
              <a:t>Биогенератор</a:t>
            </a:r>
            <a:endParaRPr lang="ru-RU" sz="2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7" b="22931"/>
          <a:stretch/>
        </p:blipFill>
        <p:spPr bwMode="auto">
          <a:xfrm>
            <a:off x="0" y="2085696"/>
            <a:ext cx="9064356" cy="305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2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92546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Солнечная электростанция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9" b="23605"/>
          <a:stretch/>
        </p:blipFill>
        <p:spPr bwMode="auto">
          <a:xfrm>
            <a:off x="107504" y="681540"/>
            <a:ext cx="8892480" cy="261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Портфель\Фотографии\Школьные фото\2017.10.30 Солнечные батареи перестоились на зиму\Roof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/>
        </p:blipFill>
        <p:spPr bwMode="auto">
          <a:xfrm>
            <a:off x="5148064" y="3020939"/>
            <a:ext cx="3203848" cy="20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786" b="45878"/>
          <a:stretch/>
        </p:blipFill>
        <p:spPr bwMode="auto">
          <a:xfrm>
            <a:off x="971601" y="3023458"/>
            <a:ext cx="3357511" cy="212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9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34" y="0"/>
            <a:ext cx="9163034" cy="85725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Ветроэлектростанции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02"/>
          <a:stretch/>
        </p:blipFill>
        <p:spPr bwMode="auto">
          <a:xfrm>
            <a:off x="4750885" y="484963"/>
            <a:ext cx="4399192" cy="467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Портфель\Фотографии\Школьные фото\2019.08.22 Монтаж нового ветрогенератора\IMG_17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-561" r="36251" b="14654"/>
          <a:stretch/>
        </p:blipFill>
        <p:spPr bwMode="auto">
          <a:xfrm>
            <a:off x="37779" y="627534"/>
            <a:ext cx="2980184" cy="23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15349" b="13687"/>
          <a:stretch/>
        </p:blipFill>
        <p:spPr bwMode="auto">
          <a:xfrm>
            <a:off x="1979712" y="2230841"/>
            <a:ext cx="2535074" cy="28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24377" r="16827" b="14216"/>
          <a:stretch/>
        </p:blipFill>
        <p:spPr bwMode="auto">
          <a:xfrm>
            <a:off x="-1" y="900248"/>
            <a:ext cx="9127001" cy="391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36"/>
          <p:cNvSpPr>
            <a:spLocks noChangeArrowheads="1"/>
          </p:cNvSpPr>
          <p:nvPr/>
        </p:nvSpPr>
        <p:spPr bwMode="auto">
          <a:xfrm>
            <a:off x="333384" y="519113"/>
            <a:ext cx="6975475" cy="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</a:endParaRPr>
          </a:p>
        </p:txBody>
      </p:sp>
      <p:sp>
        <p:nvSpPr>
          <p:cNvPr id="12" name="Text Box 545"/>
          <p:cNvSpPr txBox="1">
            <a:spLocks noChangeArrowheads="1"/>
          </p:cNvSpPr>
          <p:nvPr/>
        </p:nvSpPr>
        <p:spPr bwMode="auto">
          <a:xfrm>
            <a:off x="757238" y="4"/>
            <a:ext cx="8386762" cy="1200329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 приветствует школа №29   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П.И.Забродина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г.о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Подольск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>
            <a:off x="1" y="2"/>
            <a:ext cx="1691680" cy="1125141"/>
          </a:xfrm>
          <a:prstGeom prst="corner">
            <a:avLst>
              <a:gd name="adj1" fmla="val 61429"/>
              <a:gd name="adj2" fmla="val 53212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26" descr="123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0" y="535771"/>
            <a:ext cx="1571604" cy="48985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Text Box 545"/>
          <p:cNvSpPr txBox="1">
            <a:spLocks noChangeArrowheads="1"/>
          </p:cNvSpPr>
          <p:nvPr/>
        </p:nvSpPr>
        <p:spPr bwMode="auto">
          <a:xfrm>
            <a:off x="10" y="4497169"/>
            <a:ext cx="9126999" cy="646331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 проектных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5775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41" y="51470"/>
            <a:ext cx="5616624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Генератор биогаза на органических отходах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:\Портфель\Фотографии\Школьные фото\2019.01.31 Газгольдер для биогенератора оранжнрни\IMG_0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51" y="3043563"/>
            <a:ext cx="3144749" cy="176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97" y="-10351"/>
            <a:ext cx="2690113" cy="269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7" y="2488774"/>
            <a:ext cx="2335146" cy="233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93" y="3049094"/>
            <a:ext cx="3139018" cy="176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4768575"/>
            <a:ext cx="915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Диспоузер</a:t>
            </a:r>
            <a:r>
              <a:rPr lang="ru-RU" dirty="0" smtClean="0"/>
              <a:t> в оранжерее             </a:t>
            </a:r>
            <a:r>
              <a:rPr lang="ru-RU" dirty="0" err="1" smtClean="0"/>
              <a:t>Диспоузер</a:t>
            </a:r>
            <a:r>
              <a:rPr lang="ru-RU" dirty="0" smtClean="0"/>
              <a:t>  в столовой       </a:t>
            </a:r>
            <a:r>
              <a:rPr lang="en-US" dirty="0" smtClean="0"/>
              <a:t> </a:t>
            </a:r>
            <a:r>
              <a:rPr lang="ru-RU" dirty="0" smtClean="0"/>
              <a:t>Газгольдер для хранения биогаза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73251" y="2705286"/>
            <a:ext cx="267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Колонна  </a:t>
            </a:r>
            <a:r>
              <a:rPr lang="ru-RU" dirty="0" err="1" smtClean="0"/>
              <a:t>биогенератора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56294" y="2679762"/>
            <a:ext cx="340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Каталитическое окисление газа      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69269" r="36595" b="-1"/>
          <a:stretch/>
        </p:blipFill>
        <p:spPr bwMode="auto">
          <a:xfrm>
            <a:off x="3456043" y="1072314"/>
            <a:ext cx="1914123" cy="160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7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ортфель\Проект оранжерея\Интерьер оранжереи\Эскиз эстакады теплицы редактирован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8" b="15714"/>
          <a:stretch/>
        </p:blipFill>
        <p:spPr bwMode="auto">
          <a:xfrm rot="665385">
            <a:off x="3484969" y="1904626"/>
            <a:ext cx="5668367" cy="253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55"/>
          <p:cNvSpPr/>
          <p:nvPr/>
        </p:nvSpPr>
        <p:spPr>
          <a:xfrm>
            <a:off x="5727" y="-28066"/>
            <a:ext cx="9132565" cy="85619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760" y="79950"/>
            <a:ext cx="889248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Возможности комплекса </a:t>
            </a:r>
            <a:endParaRPr lang="ru-RU" sz="4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046" y="1733681"/>
            <a:ext cx="4026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Декоративная зона</a:t>
            </a:r>
            <a:endParaRPr lang="en-US" sz="20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Учебная </a:t>
            </a:r>
            <a:r>
              <a:rPr lang="ru-RU" sz="2000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зона</a:t>
            </a:r>
          </a:p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Техническая зона</a:t>
            </a:r>
            <a:endParaRPr lang="en-US" sz="20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61" y="307993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5269" y="429883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046" y="3315410"/>
            <a:ext cx="61562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Исследовательская зона</a:t>
            </a:r>
          </a:p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2 производственные </a:t>
            </a:r>
            <a:r>
              <a:rPr lang="ru-RU" sz="2000" dirty="0" err="1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агро</a:t>
            </a:r>
            <a:r>
              <a:rPr lang="ru-RU" sz="2000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зоны</a:t>
            </a:r>
          </a:p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2000" dirty="0" err="1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Акваферма</a:t>
            </a:r>
            <a:r>
              <a:rPr lang="ru-RU" sz="2000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, птичник, крольчатник</a:t>
            </a:r>
            <a:endParaRPr lang="en-US" sz="20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1085" y="10873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3 климатических зоны</a:t>
            </a:r>
            <a:r>
              <a:rPr lang="ru-RU" sz="2800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16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тропики, субтропики, средняя полоса</a:t>
            </a:r>
            <a:endParaRPr lang="ru-RU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691103">
            <a:off x="5419441" y="1114818"/>
            <a:ext cx="274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Комплекс: </a:t>
            </a:r>
            <a:b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вид с юга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857250"/>
          </a:xfrm>
        </p:spPr>
        <p:txBody>
          <a:bodyPr>
            <a:noAutofit/>
          </a:bodyPr>
          <a:lstStyle/>
          <a:p>
            <a:r>
              <a:rPr lang="ru-RU" sz="2800" dirty="0" smtClean="0"/>
              <a:t>Черепаший пруд – </a:t>
            </a:r>
            <a:br>
              <a:rPr lang="ru-RU" sz="2800" dirty="0" smtClean="0"/>
            </a:br>
            <a:r>
              <a:rPr lang="ru-RU" sz="2800" dirty="0" smtClean="0"/>
              <a:t>зона умеренного климата</a:t>
            </a:r>
            <a:endParaRPr lang="ru-RU" sz="2800" dirty="0"/>
          </a:p>
        </p:txBody>
      </p:sp>
      <p:pic>
        <p:nvPicPr>
          <p:cNvPr id="6146" name="Picture 2" descr="D:\Портфель\Портфель\Фотографии\Школьные фото\2020.04.26 Оранжерея новые снимки\Черепаший пру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0" y="852841"/>
            <a:ext cx="7655784" cy="43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0216" y="0"/>
            <a:ext cx="4427984" cy="1968053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Тритоновый</a:t>
            </a:r>
            <a:r>
              <a:rPr lang="ru-RU" dirty="0" smtClean="0"/>
              <a:t> пруд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 err="1" smtClean="0"/>
              <a:t>агротерасса</a:t>
            </a:r>
            <a:r>
              <a:rPr lang="ru-RU" dirty="0" smtClean="0"/>
              <a:t> в тропической зоне</a:t>
            </a:r>
            <a:endParaRPr lang="ru-RU" dirty="0"/>
          </a:p>
        </p:txBody>
      </p:sp>
      <p:pic>
        <p:nvPicPr>
          <p:cNvPr id="7171" name="Picture 3" descr="D:\Портфель\Портфель\Фотографии\Школьные фото\2020.04.26 Оранжерея новые снимки\Терраса тропической зон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36" y="1968053"/>
            <a:ext cx="5604064" cy="315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Портфель\Портфель\Фотографии\Школьные фото\2020.04.26 Оранжерея новые снимки\Тритоновый пруд в тропической зо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-12855"/>
            <a:ext cx="48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369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Сукуленты</a:t>
            </a:r>
            <a:r>
              <a:rPr lang="ru-RU" dirty="0" smtClean="0"/>
              <a:t> в субтропической зоне</a:t>
            </a:r>
            <a:endParaRPr lang="ru-RU" dirty="0"/>
          </a:p>
        </p:txBody>
      </p:sp>
      <p:pic>
        <p:nvPicPr>
          <p:cNvPr id="8194" name="Picture 2" descr="D:\Портфель\Портфель\Фотографии\Школьные фото\2020.04.26 Оранжерея новые снимки\Сукуленты в зоне субтропи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558"/>
            <a:ext cx="48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Портфель\Портфель\Фотографии\Школьные фото\2020.04.26 Оранжерея новые снимки\Фильтрационный каскад для тритонового ghrl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1549"/>
            <a:ext cx="4283968" cy="4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975906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Каскадный биофильтр для </a:t>
            </a:r>
            <a:r>
              <a:rPr lang="ru-RU" sz="3200" dirty="0" err="1" smtClean="0"/>
              <a:t>тритонового</a:t>
            </a:r>
            <a:r>
              <a:rPr lang="ru-RU" sz="3200" dirty="0" smtClean="0"/>
              <a:t> пруда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998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185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Растениеводство в умеренном климате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9552"/>
            <a:ext cx="4149080" cy="31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15666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2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3478"/>
            <a:ext cx="8229600" cy="73554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Перепелиная  и </a:t>
            </a:r>
            <a:r>
              <a:rPr lang="ru-RU" b="1" dirty="0" err="1" smtClean="0"/>
              <a:t>аква</a:t>
            </a:r>
            <a:r>
              <a:rPr lang="ru-RU" b="1" dirty="0" smtClean="0"/>
              <a:t> фермы в оранжерее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 bwMode="auto">
          <a:xfrm>
            <a:off x="148282" y="1122848"/>
            <a:ext cx="4571999" cy="2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D:\Портфель\Портфель\Фотографии\Школьные фото\2020.04.26 Оранжерея новые снимки\Это будущие осетр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/>
          <a:stretch/>
        </p:blipFill>
        <p:spPr bwMode="auto">
          <a:xfrm>
            <a:off x="4882778" y="2276010"/>
            <a:ext cx="4261223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ортфель\Портфель\Фотографии\Школьные фото\2020.04.24 Работа на удалнке\IMG_21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1"/>
          <a:stretch/>
        </p:blipFill>
        <p:spPr bwMode="auto">
          <a:xfrm>
            <a:off x="179512" y="3550534"/>
            <a:ext cx="4032448" cy="159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04"/>
            <a:ext cx="8229600" cy="6230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Учебная аудитория комплекса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" y="700786"/>
            <a:ext cx="5048019" cy="283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26262" y="735547"/>
            <a:ext cx="3779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Курс </a:t>
            </a:r>
            <a:r>
              <a:rPr lang="ru-RU" sz="2800" dirty="0" err="1" smtClean="0"/>
              <a:t>допобразования</a:t>
            </a:r>
            <a:r>
              <a:rPr lang="ru-RU" sz="2800" dirty="0" smtClean="0"/>
              <a:t> «Жизнь в аквариумах и террариумах»</a:t>
            </a:r>
            <a:endParaRPr lang="ru-RU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46" y="2529170"/>
            <a:ext cx="4660164" cy="262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507854"/>
            <a:ext cx="36508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Террариумы, вольеры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аквариумы</a:t>
            </a:r>
          </a:p>
        </p:txBody>
      </p:sp>
    </p:spTree>
    <p:extLst>
      <p:ext uri="{BB962C8B-B14F-4D97-AF65-F5344CB8AC3E}">
        <p14:creationId xmlns:p14="http://schemas.microsoft.com/office/powerpoint/2010/main" val="26092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Проектно-исследовательская лаборатория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97564"/>
            <a:ext cx="8229600" cy="42459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r="1"/>
          <a:stretch/>
        </p:blipFill>
        <p:spPr bwMode="auto">
          <a:xfrm>
            <a:off x="4860032" y="1131590"/>
            <a:ext cx="414796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Портфель\Фотографии\Школьные фото\2018.08.08 Экспериментальный гидропонный комплекс в оранжерее\Исследовательская работа учащихс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0" y="1131590"/>
            <a:ext cx="3464929" cy="19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Портфель\Портфель\Фотографии\Школьные фото\2020.03.25 Жизь перед короновирусом\IMG_20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5" y="3111810"/>
            <a:ext cx="345638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640E51A0-90A3-435B-8825-7DE5EA0BC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578445"/>
              </p:ext>
            </p:extLst>
          </p:nvPr>
        </p:nvGraphicFramePr>
        <p:xfrm>
          <a:off x="328539" y="49858"/>
          <a:ext cx="8784976" cy="50936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985">
                  <a:extLst>
                    <a:ext uri="{9D8B030D-6E8A-4147-A177-3AD203B41FA5}">
                      <a16:colId xmlns="" xmlns:a16="http://schemas.microsoft.com/office/drawing/2014/main" val="1385716678"/>
                    </a:ext>
                  </a:extLst>
                </a:gridCol>
                <a:gridCol w="3835259">
                  <a:extLst>
                    <a:ext uri="{9D8B030D-6E8A-4147-A177-3AD203B41FA5}">
                      <a16:colId xmlns="" xmlns:a16="http://schemas.microsoft.com/office/drawing/2014/main" val="2295707453"/>
                    </a:ext>
                  </a:extLst>
                </a:gridCol>
                <a:gridCol w="1462016">
                  <a:extLst>
                    <a:ext uri="{9D8B030D-6E8A-4147-A177-3AD203B41FA5}">
                      <a16:colId xmlns="" xmlns:a16="http://schemas.microsoft.com/office/drawing/2014/main" val="4053443403"/>
                    </a:ext>
                  </a:extLst>
                </a:gridCol>
                <a:gridCol w="1524564">
                  <a:extLst>
                    <a:ext uri="{9D8B030D-6E8A-4147-A177-3AD203B41FA5}">
                      <a16:colId xmlns="" xmlns:a16="http://schemas.microsoft.com/office/drawing/2014/main" val="2044596280"/>
                    </a:ext>
                  </a:extLst>
                </a:gridCol>
                <a:gridCol w="1368152"/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проекта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Руководитель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предмет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проектант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674376806"/>
                  </a:ext>
                </a:extLst>
              </a:tr>
              <a:tr h="571500">
                <a:tc gridSpan="5">
                  <a:txBody>
                    <a:bodyPr/>
                    <a:lstStyle/>
                    <a:p>
                      <a:pPr algn="ctr"/>
                      <a:r>
                        <a:rPr lang="ru-RU" sz="33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Проектная деятельность учащихся</a:t>
                      </a:r>
                      <a:endParaRPr lang="ru-RU" sz="3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Создание </a:t>
                      </a:r>
                      <a:r>
                        <a:rPr lang="ru-RU" sz="1400" dirty="0" err="1"/>
                        <a:t>аквафермы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Тропин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Биология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smtClean="0"/>
                        <a:t>Субботин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3773455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Вермикультивирование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Будаев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Биология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83917178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Создание грибной </a:t>
                      </a:r>
                      <a:r>
                        <a:rPr lang="ru-RU" sz="1400" dirty="0" smtClean="0"/>
                        <a:t>фермы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Полянский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биология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Назарова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67088005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 системы автоматического полива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Самойлов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Информатика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Ястребов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63924613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Технология </a:t>
                      </a:r>
                      <a:r>
                        <a:rPr lang="en-US" sz="1400" dirty="0"/>
                        <a:t>Zip-group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Удовик</a:t>
                      </a:r>
                      <a:r>
                        <a:rPr lang="ru-RU" sz="1400" dirty="0" smtClean="0"/>
                        <a:t> Ю.К.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Биология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96013066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Технология гидропоника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Удовик</a:t>
                      </a:r>
                      <a:r>
                        <a:rPr lang="ru-RU" sz="1400" dirty="0" smtClean="0"/>
                        <a:t> Ю.К.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08740602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Технология аэропоника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Удовик</a:t>
                      </a:r>
                      <a:r>
                        <a:rPr lang="ru-RU" sz="1400" dirty="0" smtClean="0"/>
                        <a:t> Ю.К.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114295829"/>
                  </a:ext>
                </a:extLst>
              </a:tr>
              <a:tr h="293042">
                <a:tc>
                  <a:txBody>
                    <a:bodyPr/>
                    <a:lstStyle/>
                    <a:p>
                      <a:r>
                        <a:rPr lang="ru-RU" sz="14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 мини-</a:t>
                      </a:r>
                      <a:r>
                        <a:rPr lang="ru-RU" sz="1400" dirty="0" err="1" smtClean="0"/>
                        <a:t>биогенератора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Полянский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Биология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Соловьев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95447654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14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Создание крольчатника с </a:t>
                      </a:r>
                      <a:r>
                        <a:rPr lang="ru-RU" sz="1400" dirty="0" smtClean="0"/>
                        <a:t>утилизацией </a:t>
                      </a:r>
                      <a:r>
                        <a:rPr lang="ru-RU" sz="1400" dirty="0"/>
                        <a:t>отходов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Удовик</a:t>
                      </a:r>
                      <a:r>
                        <a:rPr lang="ru-RU" sz="1400" dirty="0"/>
                        <a:t> Ю.П.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Биология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3679308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14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Влияние музыки на развитие растений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Полянский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Биология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Мишина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63950965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14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Переработка органических отходов – с помощью микроводорослей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Полянский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Биология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Мариничев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56953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3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026592" y="3185895"/>
            <a:ext cx="7128792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32610" y="3995812"/>
            <a:ext cx="2082615" cy="10374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22736" y="3995811"/>
            <a:ext cx="2191859" cy="10374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116" y="3980989"/>
            <a:ext cx="1956566" cy="10524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54992" y="1110486"/>
            <a:ext cx="9036496" cy="1991248"/>
            <a:chOff x="323528" y="188640"/>
            <a:chExt cx="6912768" cy="3451497"/>
          </a:xfrm>
        </p:grpSpPr>
        <p:sp>
          <p:nvSpPr>
            <p:cNvPr id="4" name="Овал 3">
              <a:hlinkClick r:id="" action="ppaction://hlinkshowjump?jump=lastslide"/>
            </p:cNvPr>
            <p:cNvSpPr/>
            <p:nvPr/>
          </p:nvSpPr>
          <p:spPr>
            <a:xfrm>
              <a:off x="323528" y="188640"/>
              <a:ext cx="6912768" cy="345149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675333" y="1181997"/>
              <a:ext cx="2588404" cy="1013715"/>
              <a:chOff x="675333" y="1181997"/>
              <a:chExt cx="2588404" cy="1013715"/>
            </a:xfrm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736276" y="1195151"/>
                <a:ext cx="2423735" cy="100056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5333" y="1181997"/>
                <a:ext cx="2588404" cy="1013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Helvetica" charset="0"/>
                    <a:ea typeface="Helvetica" charset="0"/>
                    <a:cs typeface="Helvetica" charset="0"/>
                    <a:hlinkClick r:id="rId3" action="ppaction://hlinksldjump"/>
                  </a:rPr>
                  <a:t>Информационно-коммуникационная среда школы</a:t>
                </a:r>
                <a:endParaRPr lang="ru-RU" sz="16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2409267" y="2267183"/>
              <a:ext cx="2738797" cy="1025895"/>
              <a:chOff x="2409267" y="2267183"/>
              <a:chExt cx="2738797" cy="1025895"/>
            </a:xfrm>
          </p:grpSpPr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2483768" y="2292517"/>
                <a:ext cx="2664296" cy="100056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409267" y="2267183"/>
                <a:ext cx="2623512" cy="1013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Helvetica" charset="0"/>
                    <a:ea typeface="Helvetica" charset="0"/>
                    <a:cs typeface="Helvetica" charset="0"/>
                    <a:hlinkClick r:id="rId4" action="ppaction://hlinksldjump"/>
                  </a:rPr>
                  <a:t>Инновационные технологии основного образования</a:t>
                </a:r>
                <a:endParaRPr lang="ru-RU" sz="16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4546001" y="1152242"/>
              <a:ext cx="2160240" cy="1038445"/>
              <a:chOff x="4546001" y="1152242"/>
              <a:chExt cx="2160240" cy="1038445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4546001" y="1152242"/>
                <a:ext cx="2160240" cy="100056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82323" y="1177077"/>
                <a:ext cx="2108242" cy="1013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Helvetica" charset="0"/>
                    <a:ea typeface="Helvetica" charset="0"/>
                    <a:cs typeface="Helvetica" charset="0"/>
                    <a:hlinkClick r:id="rId5" action="ppaction://hlinksldjump"/>
                  </a:rPr>
                  <a:t>Проекты дополнительного образования</a:t>
                </a:r>
                <a:endParaRPr lang="ru-RU" sz="16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76650" y="4109893"/>
            <a:ext cx="203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6" action="ppaction://hlinksldjump"/>
              </a:rPr>
              <a:t>Проектная</a:t>
            </a:r>
          </a:p>
          <a:p>
            <a:pPr algn="ctr"/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6" action="ppaction://hlinksldjump"/>
              </a:rPr>
              <a:t> платформа «</a:t>
            </a:r>
            <a:r>
              <a:rPr lang="ru-RU" dirty="0" err="1" smtClean="0">
                <a:latin typeface="Helvetica" charset="0"/>
                <a:ea typeface="Helvetica" charset="0"/>
                <a:cs typeface="Helvetica" charset="0"/>
                <a:hlinkClick r:id="rId6" action="ppaction://hlinksldjump"/>
              </a:rPr>
              <a:t>Космодис</a:t>
            </a:r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6" action="ppaction://hlinksldjump"/>
              </a:rPr>
              <a:t> 3.0»</a:t>
            </a:r>
            <a:endParaRPr lang="ru-RU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2073" y="4109893"/>
            <a:ext cx="2073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7" action="ppaction://hlinksldjump"/>
              </a:rPr>
              <a:t>Платформа </a:t>
            </a:r>
          </a:p>
          <a:p>
            <a:pPr algn="ctr"/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7" action="ppaction://hlinksldjump"/>
              </a:rPr>
              <a:t>интернета вещей «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  <a:hlinkClick r:id="rId7" action="ppaction://hlinksldjump"/>
              </a:rPr>
              <a:t>GreenPL</a:t>
            </a:r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7" action="ppaction://hlinksldjump"/>
              </a:rPr>
              <a:t>»</a:t>
            </a:r>
            <a:endParaRPr lang="ru-RU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0306" y="4164688"/>
            <a:ext cx="2094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5" action="ppaction://hlinksldjump"/>
              </a:rPr>
              <a:t>Центр научного творчества </a:t>
            </a:r>
          </a:p>
          <a:p>
            <a:pPr algn="ctr"/>
            <a:r>
              <a:rPr lang="ru-RU" dirty="0" smtClean="0">
                <a:latin typeface="Helvetica" charset="0"/>
                <a:ea typeface="Helvetica" charset="0"/>
                <a:cs typeface="Helvetica" charset="0"/>
                <a:hlinkClick r:id="rId5" action="ppaction://hlinksldjump"/>
              </a:rPr>
              <a:t>«Поиск»</a:t>
            </a:r>
            <a:endParaRPr lang="ru-RU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3281203" y="3731826"/>
            <a:ext cx="274920" cy="15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400000">
            <a:off x="1131068" y="3716980"/>
            <a:ext cx="274920" cy="15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5437224" y="3732438"/>
            <a:ext cx="274920" cy="15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4118971" y="868631"/>
            <a:ext cx="1054019" cy="206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0699" y="1192890"/>
            <a:ext cx="5714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Техносфера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  цифровой школы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42" y="0"/>
            <a:ext cx="908559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Мотивирующая интерактивная среда школы</a:t>
            </a:r>
            <a:endParaRPr lang="ru-RU" sz="3600" dirty="0">
              <a:solidFill>
                <a:schemeClr val="bg1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6632" y="3171087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проектной деятельности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828151" y="3995812"/>
            <a:ext cx="2082615" cy="10374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7654535" y="3732440"/>
            <a:ext cx="274920" cy="15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867625" y="4110141"/>
            <a:ext cx="204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hlinkClick r:id="rId5" action="ppaction://hlinksldjump"/>
              </a:rPr>
              <a:t>Центр </a:t>
            </a:r>
            <a:r>
              <a:rPr lang="ru-RU" u="sng" dirty="0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дополнительного образования</a:t>
            </a:r>
            <a:endParaRPr lang="ru-RU" u="sng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7474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Проект: «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Микробно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-топливный элемент»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Подвальнова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Зайцев 10А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D:\Портфель\Портфель\Фотографии\Школьные фото\2020.04.26 Оранжерея новые снимки\Установка Бактериальный топливный эле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0934"/>
            <a:ext cx="7128792" cy="400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05978"/>
            <a:ext cx="3707904" cy="13396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Техническое помещение</a:t>
            </a:r>
            <a:br>
              <a:rPr lang="ru-RU" dirty="0" smtClean="0"/>
            </a:br>
            <a:r>
              <a:rPr lang="ru-RU" dirty="0" smtClean="0"/>
              <a:t>оранжереи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526562"/>
            <a:ext cx="8172400" cy="261693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1. Накопительные емкости дождевой воды</a:t>
            </a:r>
          </a:p>
          <a:p>
            <a:r>
              <a:rPr lang="ru-RU" dirty="0" smtClean="0"/>
              <a:t>2. Емкость теплоносителя для обогрева</a:t>
            </a:r>
          </a:p>
          <a:p>
            <a:r>
              <a:rPr lang="ru-RU" dirty="0" smtClean="0"/>
              <a:t>3. Емкость подготовки пульпы </a:t>
            </a:r>
            <a:r>
              <a:rPr lang="ru-RU" dirty="0" err="1" smtClean="0"/>
              <a:t>биогенератора</a:t>
            </a:r>
            <a:endParaRPr lang="ru-RU" dirty="0" smtClean="0"/>
          </a:p>
          <a:p>
            <a:r>
              <a:rPr lang="ru-RU" dirty="0" smtClean="0"/>
              <a:t>4. Оборудование ветровой электростанции</a:t>
            </a:r>
          </a:p>
          <a:p>
            <a:r>
              <a:rPr lang="ru-RU" dirty="0" smtClean="0"/>
              <a:t>5. Блок электроснабжения оборудования</a:t>
            </a:r>
          </a:p>
          <a:p>
            <a:r>
              <a:rPr lang="ru-RU" dirty="0" smtClean="0"/>
              <a:t>6. Фильтровальная и насосная станции</a:t>
            </a:r>
          </a:p>
          <a:p>
            <a:r>
              <a:rPr lang="ru-RU" dirty="0" smtClean="0"/>
              <a:t>7. Пульт управления оборудованием</a:t>
            </a:r>
          </a:p>
          <a:p>
            <a:r>
              <a:rPr lang="ru-RU" dirty="0" smtClean="0"/>
              <a:t>8. Емкости сбора отходов ферм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7967" r="3826" b="11171"/>
          <a:stretch/>
        </p:blipFill>
        <p:spPr bwMode="auto">
          <a:xfrm flipH="1">
            <a:off x="208484" y="87474"/>
            <a:ext cx="5208264" cy="237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20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0" y="2804551"/>
            <a:ext cx="8032096" cy="1460168"/>
          </a:xfrm>
          <a:prstGeom prst="rect">
            <a:avLst/>
          </a:prstGeom>
        </p:spPr>
      </p:pic>
      <p:pic>
        <p:nvPicPr>
          <p:cNvPr id="159" name="space-satellite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3261" y="56522"/>
            <a:ext cx="1660739" cy="1245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modern-satellite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09" y="27553"/>
            <a:ext cx="1660740" cy="124555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1479176" y="372938"/>
            <a:ext cx="6236749" cy="612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>
            <a:noAutofit/>
          </a:bodyPr>
          <a:lstStyle>
            <a:lvl1pPr>
              <a:lnSpc>
                <a:spcPct val="80000"/>
              </a:lnSpc>
              <a:defRPr sz="4600" b="1" i="0" cap="all" spc="367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400" dirty="0" smtClean="0"/>
              <a:t>Школьный космический телескоп</a:t>
            </a: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48587" y="2872478"/>
            <a:ext cx="7763575" cy="130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just" defTabSz="410751" hangingPunct="0"/>
            <a:r>
              <a:rPr lang="ru-RU" sz="1600" dirty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  <a:sym typeface="Avenir Next Medium"/>
              </a:rPr>
              <a:t>«Формирование целостной образовательной системы в области использования результатов космической деятельности с участием высших, 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  <a:sym typeface="Avenir Next Medium"/>
              </a:rPr>
              <a:t>средних </a:t>
            </a:r>
            <a:r>
              <a:rPr lang="ru-RU" sz="1600" dirty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  <a:sym typeface="Avenir Next Medium"/>
              </a:rPr>
              <a:t>и специальных образовательных учреждений, в том числе с использованием центров компетенции в сфере использования результатов космической деятельности»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3088" y="4161774"/>
            <a:ext cx="6499066" cy="6722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r" defTabSz="410751" hangingPunct="0"/>
            <a:r>
              <a:rPr lang="ru-RU" sz="13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Основы государственной политики в области использования результатов космической деятельности в интересах модернизации экономики Российской Федерации и развития ее регионов на период до 2030 года. </a:t>
            </a:r>
            <a:endParaRPr lang="ru-RU" sz="1300" b="1" dirty="0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65296" y="4752197"/>
            <a:ext cx="1342797" cy="326530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r"/>
            <a:r>
              <a:rPr lang="ru-RU" sz="17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В. В. Путин</a:t>
            </a:r>
            <a:endParaRPr lang="ru-RU" sz="17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23268" y="4752197"/>
            <a:ext cx="1287206" cy="326530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r>
              <a:rPr lang="ru-RU" sz="17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14.01.2014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276" y="1302079"/>
            <a:ext cx="8222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Проектирование</a:t>
            </a:r>
            <a:r>
              <a:rPr lang="ru-RU" sz="2400" b="1" dirty="0"/>
              <a:t>, разработка, создание и запуск первого </a:t>
            </a:r>
            <a:r>
              <a:rPr lang="ru-RU" sz="2400" b="1" dirty="0" smtClean="0"/>
              <a:t>российского школьного </a:t>
            </a:r>
            <a:r>
              <a:rPr lang="ru-RU" sz="2400" b="1" dirty="0"/>
              <a:t>космического </a:t>
            </a:r>
            <a:r>
              <a:rPr lang="ru-RU" sz="2400" b="1" dirty="0" smtClean="0"/>
              <a:t>телескопа </a:t>
            </a:r>
            <a:r>
              <a:rPr lang="ru-RU" sz="2400" b="1" dirty="0"/>
              <a:t>для ведения проектной деятельности </a:t>
            </a:r>
            <a:r>
              <a:rPr lang="ru-RU" sz="2400" b="1" dirty="0" smtClean="0"/>
              <a:t>на орбите Земли.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779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38463"/>
            <a:ext cx="9136779" cy="4945384"/>
          </a:xfrm>
          <a:custGeom>
            <a:avLst/>
            <a:gdLst/>
            <a:ahLst/>
            <a:cxnLst/>
            <a:rect l="l" t="t" r="r" b="b"/>
            <a:pathLst>
              <a:path w="20088225" h="10873740">
                <a:moveTo>
                  <a:pt x="0" y="10873116"/>
                </a:moveTo>
                <a:lnTo>
                  <a:pt x="0" y="0"/>
                </a:lnTo>
                <a:lnTo>
                  <a:pt x="20087974" y="0"/>
                </a:lnTo>
                <a:lnTo>
                  <a:pt x="20087974" y="10873116"/>
                </a:lnTo>
                <a:lnTo>
                  <a:pt x="0" y="108731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1416414"/>
            <a:ext cx="9219881" cy="3728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423943"/>
            <a:ext cx="9144000" cy="2200036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7000"/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3648" y="1916813"/>
            <a:ext cx="1384886" cy="46720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lang="ru-RU" sz="1500" b="1" spc="-2" dirty="0" smtClean="0">
                <a:solidFill>
                  <a:srgbClr val="FFFFFF"/>
                </a:solidFill>
                <a:latin typeface="Arial"/>
                <a:cs typeface="Arial"/>
              </a:rPr>
              <a:t>Удаленная о</a:t>
            </a:r>
            <a:r>
              <a:rPr sz="1500" b="1" spc="-2" dirty="0" err="1" smtClean="0">
                <a:solidFill>
                  <a:srgbClr val="FFFFFF"/>
                </a:solidFill>
                <a:latin typeface="Arial"/>
                <a:cs typeface="Arial"/>
              </a:rPr>
              <a:t>бсерватория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6984" y="1516362"/>
            <a:ext cx="2042510" cy="46720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291397" marR="2310" indent="-285910">
              <a:spcBef>
                <a:spcPts val="43"/>
              </a:spcBef>
            </a:pPr>
            <a:r>
              <a:rPr sz="1500" b="1" spc="5" dirty="0" err="1">
                <a:solidFill>
                  <a:srgbClr val="FFFFFF"/>
                </a:solidFill>
                <a:latin typeface="Arial"/>
                <a:cs typeface="Arial"/>
              </a:rPr>
              <a:t>Центр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500" b="1" spc="-25" dirty="0">
                <a:solidFill>
                  <a:srgbClr val="FFFFFF"/>
                </a:solidFill>
                <a:latin typeface="Arial"/>
                <a:cs typeface="Arial"/>
              </a:rPr>
              <a:t>космического </a:t>
            </a:r>
            <a:r>
              <a:rPr sz="1500" b="1" dirty="0" err="1">
                <a:solidFill>
                  <a:srgbClr val="FFFFFF"/>
                </a:solidFill>
                <a:latin typeface="Arial"/>
                <a:cs typeface="Arial"/>
              </a:rPr>
              <a:t>мониторинга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2613" y="2290502"/>
            <a:ext cx="2550847" cy="1366594"/>
          </a:xfrm>
          <a:custGeom>
            <a:avLst/>
            <a:gdLst/>
            <a:ahLst/>
            <a:cxnLst/>
            <a:rect l="l" t="t" r="r" b="b"/>
            <a:pathLst>
              <a:path w="5608320" h="3004820">
                <a:moveTo>
                  <a:pt x="0" y="0"/>
                </a:moveTo>
                <a:lnTo>
                  <a:pt x="5607796" y="3004574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9445" y="2220329"/>
            <a:ext cx="415898" cy="1155399"/>
          </a:xfrm>
          <a:custGeom>
            <a:avLst/>
            <a:gdLst/>
            <a:ahLst/>
            <a:cxnLst/>
            <a:rect l="l" t="t" r="r" b="b"/>
            <a:pathLst>
              <a:path w="3147059" h="3147059">
                <a:moveTo>
                  <a:pt x="3146500" y="0"/>
                </a:moveTo>
                <a:lnTo>
                  <a:pt x="0" y="314650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-7220" y="-232039"/>
            <a:ext cx="9143999" cy="621094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5487" rIns="0" bIns="0" rtlCol="0">
            <a:spAutoFit/>
          </a:bodyPr>
          <a:lstStyle/>
          <a:p>
            <a:pPr marL="2191399" marR="2310" indent="-2185912">
              <a:lnSpc>
                <a:spcPct val="100400"/>
              </a:lnSpc>
              <a:spcBef>
                <a:spcPts val="43"/>
              </a:spcBef>
            </a:pPr>
            <a:r>
              <a:rPr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</a:t>
            </a:r>
            <a:r>
              <a:rPr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spc="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астро</a:t>
            </a:r>
            <a:r>
              <a:rPr lang="ru-RU" sz="40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-кос</a:t>
            </a:r>
            <a:r>
              <a:rPr sz="4000" spc="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мический</a:t>
            </a:r>
            <a:r>
              <a:rPr sz="40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sz="4000" spc="10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</a:t>
            </a:r>
            <a:endParaRPr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2915816" y="1810265"/>
            <a:ext cx="1466686" cy="236373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lang="ru-RU" sz="1500" b="1" spc="-2" dirty="0">
                <a:solidFill>
                  <a:srgbClr val="FFFFFF"/>
                </a:solidFill>
                <a:latin typeface="Arial"/>
                <a:cs typeface="Arial"/>
              </a:rPr>
              <a:t>Метеостанция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3995937" y="2003011"/>
            <a:ext cx="1303888" cy="1372717"/>
          </a:xfrm>
          <a:custGeom>
            <a:avLst/>
            <a:gdLst/>
            <a:ahLst/>
            <a:cxnLst/>
            <a:rect l="l" t="t" r="r" b="b"/>
            <a:pathLst>
              <a:path w="598170" h="3261995">
                <a:moveTo>
                  <a:pt x="0" y="0"/>
                </a:moveTo>
                <a:lnTo>
                  <a:pt x="597618" y="3261378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/>
        </p:nvSpPr>
        <p:spPr>
          <a:xfrm>
            <a:off x="5524650" y="2314950"/>
            <a:ext cx="411833" cy="1806071"/>
          </a:xfrm>
          <a:custGeom>
            <a:avLst/>
            <a:gdLst/>
            <a:ahLst/>
            <a:cxnLst/>
            <a:rect l="l" t="t" r="r" b="b"/>
            <a:pathLst>
              <a:path w="598170" h="3261995">
                <a:moveTo>
                  <a:pt x="0" y="0"/>
                </a:moveTo>
                <a:lnTo>
                  <a:pt x="597618" y="3261378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/>
          <p:cNvSpPr txBox="1"/>
          <p:nvPr/>
        </p:nvSpPr>
        <p:spPr>
          <a:xfrm>
            <a:off x="6648407" y="1983826"/>
            <a:ext cx="1717229" cy="236373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lang="ru-RU" sz="1500" b="1" spc="-2" dirty="0">
                <a:solidFill>
                  <a:srgbClr val="FFFFFF"/>
                </a:solidFill>
                <a:latin typeface="Arial"/>
                <a:cs typeface="Arial"/>
              </a:rPr>
              <a:t>Антенна Вьюнок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6" name="object 9"/>
          <p:cNvSpPr/>
          <p:nvPr/>
        </p:nvSpPr>
        <p:spPr>
          <a:xfrm flipH="1">
            <a:off x="8139724" y="2641062"/>
            <a:ext cx="106050" cy="990278"/>
          </a:xfrm>
          <a:custGeom>
            <a:avLst/>
            <a:gdLst/>
            <a:ahLst/>
            <a:cxnLst/>
            <a:rect l="l" t="t" r="r" b="b"/>
            <a:pathLst>
              <a:path w="598170" h="3261995">
                <a:moveTo>
                  <a:pt x="0" y="0"/>
                </a:moveTo>
                <a:lnTo>
                  <a:pt x="597618" y="3261378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/>
          <p:cNvSpPr txBox="1"/>
          <p:nvPr/>
        </p:nvSpPr>
        <p:spPr>
          <a:xfrm>
            <a:off x="7587269" y="2378223"/>
            <a:ext cx="1556733" cy="236373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lang="ru-RU" sz="1500" b="1" spc="-2" dirty="0">
                <a:solidFill>
                  <a:srgbClr val="FFFFFF"/>
                </a:solidFill>
                <a:latin typeface="Arial"/>
                <a:cs typeface="Arial"/>
              </a:rPr>
              <a:t>Антенна Алиса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9" name="object 7"/>
          <p:cNvSpPr txBox="1"/>
          <p:nvPr/>
        </p:nvSpPr>
        <p:spPr>
          <a:xfrm>
            <a:off x="4604380" y="1983826"/>
            <a:ext cx="1535612" cy="46720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291397" marR="2310" indent="-285910">
              <a:spcBef>
                <a:spcPts val="43"/>
              </a:spcBef>
            </a:pPr>
            <a:r>
              <a:rPr lang="ru-RU" sz="1500" b="1" spc="2" dirty="0" smtClean="0">
                <a:solidFill>
                  <a:srgbClr val="FFFFFF"/>
                </a:solidFill>
                <a:latin typeface="Arial"/>
                <a:cs typeface="Arial"/>
              </a:rPr>
              <a:t>Цифровой</a:t>
            </a:r>
          </a:p>
          <a:p>
            <a:pPr marL="291397" marR="2310" indent="-285910">
              <a:spcBef>
                <a:spcPts val="43"/>
              </a:spcBef>
            </a:pPr>
            <a:r>
              <a:rPr lang="ru-RU" sz="1500" b="1" spc="2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500" b="1" spc="2" dirty="0" err="1" smtClean="0">
                <a:solidFill>
                  <a:srgbClr val="FFFFFF"/>
                </a:solidFill>
                <a:latin typeface="Arial"/>
                <a:cs typeface="Arial"/>
              </a:rPr>
              <a:t>ланетарий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0" name="object 9"/>
          <p:cNvSpPr/>
          <p:nvPr/>
        </p:nvSpPr>
        <p:spPr>
          <a:xfrm>
            <a:off x="6270820" y="1916813"/>
            <a:ext cx="411833" cy="1714528"/>
          </a:xfrm>
          <a:custGeom>
            <a:avLst/>
            <a:gdLst/>
            <a:ahLst/>
            <a:cxnLst/>
            <a:rect l="l" t="t" r="r" b="b"/>
            <a:pathLst>
              <a:path w="598170" h="3261995">
                <a:moveTo>
                  <a:pt x="0" y="0"/>
                </a:moveTo>
                <a:lnTo>
                  <a:pt x="597618" y="3261378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1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ортфель\Фотографии\Школьные фото\2018.11.05 Новая крыша обсерватории\IMG_03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0"/>
          <a:stretch/>
        </p:blipFill>
        <p:spPr bwMode="auto">
          <a:xfrm>
            <a:off x="29048" y="424708"/>
            <a:ext cx="4019845" cy="220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9" b="21938"/>
          <a:stretch/>
        </p:blipFill>
        <p:spPr bwMode="auto">
          <a:xfrm>
            <a:off x="0" y="3149407"/>
            <a:ext cx="4072792" cy="19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503" y="-93703"/>
            <a:ext cx="9054498" cy="59247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14288" rtlCol="0" anchor="ctr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Центр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осмического мониторинга 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ru-RU" sz="3600" dirty="0">
                <a:solidFill>
                  <a:schemeClr val="bg1"/>
                </a:solidFill>
                <a:sym typeface="Helvetica Light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9"/>
          <a:stretch/>
        </p:blipFill>
        <p:spPr bwMode="auto">
          <a:xfrm>
            <a:off x="3749085" y="1158053"/>
            <a:ext cx="539491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9683" y="4515966"/>
            <a:ext cx="4275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Пульт управления приемом данных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629233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Антенны центра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765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космических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исследований 2017  </a:t>
            </a:r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2" t="20729" r="27356" b="25938"/>
          <a:stretch/>
        </p:blipFill>
        <p:spPr bwMode="auto">
          <a:xfrm>
            <a:off x="611563" y="2824247"/>
            <a:ext cx="3703141" cy="22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9468"/>
            <a:ext cx="3744416" cy="21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" b="27457"/>
          <a:stretch/>
        </p:blipFill>
        <p:spPr bwMode="auto">
          <a:xfrm>
            <a:off x="4836670" y="645866"/>
            <a:ext cx="4222583" cy="20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5" t="29954" r="20537" b="31667"/>
          <a:stretch/>
        </p:blipFill>
        <p:spPr bwMode="auto">
          <a:xfrm>
            <a:off x="4883170" y="2816340"/>
            <a:ext cx="4151826" cy="22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5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7616" y="2637"/>
            <a:ext cx="3456384" cy="24795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«Школьный космический телескоп»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Игорь Царьков\Downloads\спутни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34"/>
          <a:stretch/>
        </p:blipFill>
        <p:spPr bwMode="auto">
          <a:xfrm>
            <a:off x="0" y="0"/>
            <a:ext cx="5724128" cy="511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2556005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Представление программы проекта состоится 19 января в 14-00 по адресу: </a:t>
            </a:r>
            <a:r>
              <a:rPr lang="ru-RU" dirty="0" err="1" smtClean="0"/>
              <a:t>г.Подольск</a:t>
            </a:r>
            <a:r>
              <a:rPr lang="ru-RU" dirty="0" smtClean="0"/>
              <a:t>, </a:t>
            </a:r>
            <a:r>
              <a:rPr lang="ru-RU" dirty="0" err="1" smtClean="0"/>
              <a:t>ул.Парковая</a:t>
            </a:r>
            <a:r>
              <a:rPr lang="ru-RU" dirty="0" smtClean="0"/>
              <a:t>, 16</a:t>
            </a:r>
          </a:p>
          <a:p>
            <a:pPr algn="ctr"/>
            <a:r>
              <a:rPr lang="ru-RU" dirty="0" smtClean="0"/>
              <a:t>Средняя школа №29</a:t>
            </a:r>
          </a:p>
          <a:p>
            <a:pPr algn="ctr"/>
            <a:r>
              <a:rPr lang="ru-RU" dirty="0" smtClean="0"/>
              <a:t>Информация по тел. 89036890270</a:t>
            </a:r>
          </a:p>
          <a:p>
            <a:pPr algn="ctr"/>
            <a:r>
              <a:rPr lang="ru-RU" dirty="0" smtClean="0"/>
              <a:t>(иметь при себе паспорт)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6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Команда проекта</a:t>
            </a:r>
            <a:br>
              <a:rPr lang="ru-RU" dirty="0" smtClean="0"/>
            </a:br>
            <a:r>
              <a:rPr lang="ru-RU" dirty="0" smtClean="0"/>
              <a:t> «Школьный космический телескоп»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7"/>
          <a:stretch/>
        </p:blipFill>
        <p:spPr bwMode="auto">
          <a:xfrm>
            <a:off x="0" y="946230"/>
            <a:ext cx="9144000" cy="419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6566" y="-24493"/>
            <a:ext cx="9144000" cy="59802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/>
                </a:solidFill>
              </a:rPr>
              <a:t>Строительство Центра управления полетом</a:t>
            </a:r>
            <a:endParaRPr lang="ru-RU" sz="4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6"/>
          <a:stretch/>
        </p:blipFill>
        <p:spPr bwMode="auto">
          <a:xfrm>
            <a:off x="19366" y="561175"/>
            <a:ext cx="4768659" cy="210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Альберт\Desktop\ground-station-full-kit_opt.jpg"/>
          <p:cNvPicPr>
            <a:picLocks noChangeAspect="1" noChangeArrowheads="1"/>
          </p:cNvPicPr>
          <p:nvPr/>
        </p:nvPicPr>
        <p:blipFill rotWithShape="1">
          <a:blip r:embed="rId4"/>
          <a:srcRect t="1" b="891"/>
          <a:stretch/>
        </p:blipFill>
        <p:spPr bwMode="auto">
          <a:xfrm>
            <a:off x="4917686" y="627534"/>
            <a:ext cx="4032448" cy="1998222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/>
          <a:srcRect l="40015" t="46981" r="25704" b="13771"/>
          <a:stretch/>
        </p:blipFill>
        <p:spPr bwMode="auto">
          <a:xfrm>
            <a:off x="1714074" y="2665071"/>
            <a:ext cx="6147901" cy="248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Овал 13"/>
          <p:cNvSpPr/>
          <p:nvPr/>
        </p:nvSpPr>
        <p:spPr>
          <a:xfrm rot="16517030">
            <a:off x="6729725" y="3810275"/>
            <a:ext cx="205655" cy="135231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686" y="-4178"/>
            <a:ext cx="8229600" cy="685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Инженерный класс выпуск 2020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1"/>
          <a:stretch/>
        </p:blipFill>
        <p:spPr bwMode="auto">
          <a:xfrm>
            <a:off x="8574" y="681540"/>
            <a:ext cx="9193824" cy="446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5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5"/>
          <p:cNvGrpSpPr>
            <a:grpSpLocks/>
          </p:cNvGrpSpPr>
          <p:nvPr/>
        </p:nvGrpSpPr>
        <p:grpSpPr bwMode="auto">
          <a:xfrm>
            <a:off x="2716111" y="2517745"/>
            <a:ext cx="3471862" cy="2625757"/>
            <a:chOff x="2763362" y="74857"/>
            <a:chExt cx="3633088" cy="4022577"/>
          </a:xfrm>
        </p:grpSpPr>
        <p:pic>
          <p:nvPicPr>
            <p:cNvPr id="5140" name="Picture 14" descr="http://www.orbital-ltd.co.uk/images/orbital/landesk_classroo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362" y="74857"/>
              <a:ext cx="3633088" cy="2938119"/>
            </a:xfrm>
            <a:prstGeom prst="rect">
              <a:avLst/>
            </a:prstGeom>
            <a:solidFill>
              <a:srgbClr val="00B0F0">
                <a:alpha val="9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763362" y="3012975"/>
              <a:ext cx="3633088" cy="10844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Классная </a:t>
              </a:r>
              <a:r>
                <a:rPr lang="ru-RU" sz="20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колаборация</a:t>
              </a:r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для </a:t>
              </a:r>
              <a:r>
                <a:rPr lang="en-US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T</a:t>
              </a:r>
              <a:r>
                <a:rPr lang="ru-RU" sz="20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ехнологии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  <a:r>
                <a:rPr lang="ru-RU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«1:1» </a:t>
              </a:r>
            </a:p>
          </p:txBody>
        </p:sp>
      </p:grpSp>
      <p:sp>
        <p:nvSpPr>
          <p:cNvPr id="5123" name="TextBox 14"/>
          <p:cNvSpPr txBox="1">
            <a:spLocks noChangeArrowheads="1"/>
          </p:cNvSpPr>
          <p:nvPr/>
        </p:nvSpPr>
        <p:spPr bwMode="auto">
          <a:xfrm>
            <a:off x="684213" y="300445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pic>
        <p:nvPicPr>
          <p:cNvPr id="21" name="Содержимое 6" descr="web-serve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85" y="810059"/>
            <a:ext cx="3380910" cy="152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Содержимое 6" descr="web-server.jpg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8878" y="485113"/>
            <a:ext cx="3135524" cy="1410986"/>
          </a:xfrm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3047909" y="838345"/>
            <a:ext cx="2808287" cy="1787783"/>
            <a:chOff x="179512" y="980728"/>
            <a:chExt cx="2808312" cy="2383885"/>
          </a:xfrm>
        </p:grpSpPr>
        <p:grpSp>
          <p:nvGrpSpPr>
            <p:cNvPr id="2" name="Группа 14"/>
            <p:cNvGrpSpPr/>
            <p:nvPr/>
          </p:nvGrpSpPr>
          <p:grpSpPr>
            <a:xfrm>
              <a:off x="179512" y="980728"/>
              <a:ext cx="2808312" cy="2088232"/>
              <a:chOff x="0" y="-9248"/>
              <a:chExt cx="2771800" cy="2137054"/>
            </a:xfrm>
            <a:solidFill>
              <a:srgbClr val="00B0F0"/>
            </a:solidFill>
          </p:grpSpPr>
          <p:pic>
            <p:nvPicPr>
              <p:cNvPr id="2052" name="Picture 4" descr="Картинка 8 из 47618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-9248"/>
                <a:ext cx="2771800" cy="2137054"/>
              </a:xfrm>
              <a:prstGeom prst="rect">
                <a:avLst/>
              </a:prstGeom>
              <a:grpFill/>
            </p:spPr>
          </p:pic>
          <p:pic>
            <p:nvPicPr>
              <p:cNvPr id="2056" name="Picture 8" descr="http://egitimtv.files.wordpress.com/2010/04/wireless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251520" y="692696"/>
                <a:ext cx="576064" cy="527554"/>
              </a:xfrm>
              <a:prstGeom prst="rect">
                <a:avLst/>
              </a:prstGeom>
              <a:grpFill/>
            </p:spPr>
          </p:pic>
          <p:pic>
            <p:nvPicPr>
              <p:cNvPr id="2060" name="Picture 12" descr="http://im5-tub-ru.yandex.net/i?id=222867974-33-7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r="7559"/>
              <a:stretch>
                <a:fillRect/>
              </a:stretch>
            </p:blipFill>
            <p:spPr bwMode="auto">
              <a:xfrm>
                <a:off x="1835696" y="764704"/>
                <a:ext cx="656081" cy="454229"/>
              </a:xfrm>
              <a:prstGeom prst="rect">
                <a:avLst/>
              </a:prstGeom>
              <a:grpFill/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179512" y="2420696"/>
              <a:ext cx="2808312" cy="943917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ru-RU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100% </a:t>
              </a:r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Wi-Fi </a:t>
              </a:r>
              <a:r>
                <a:rPr lang="ru-RU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покрытие школы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5223" y="804293"/>
            <a:ext cx="2630899" cy="2013287"/>
            <a:chOff x="85213" y="804293"/>
            <a:chExt cx="2630899" cy="2013287"/>
          </a:xfrm>
        </p:grpSpPr>
        <p:pic>
          <p:nvPicPr>
            <p:cNvPr id="5136" name="Picture 6" descr="http://zaonezhe.med.iso.karelia.ru/interne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9" b="7559"/>
            <a:stretch>
              <a:fillRect/>
            </a:stretch>
          </p:blipFill>
          <p:spPr bwMode="auto">
            <a:xfrm>
              <a:off x="85213" y="804293"/>
              <a:ext cx="2626800" cy="165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 bwMode="auto">
            <a:xfrm>
              <a:off x="86802" y="1986583"/>
              <a:ext cx="2629310" cy="830997"/>
            </a:xfrm>
            <a:prstGeom prst="rect">
              <a:avLst/>
            </a:prstGeom>
            <a:solidFill>
              <a:schemeClr val="bg1">
                <a:lumMod val="75000"/>
                <a:alpha val="74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ru-RU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Гигабитный</a:t>
              </a:r>
              <a:r>
                <a:rPr lang="ru-RU" sz="1600" b="1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ru-RU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оптоволоконный </a:t>
              </a:r>
              <a:r>
                <a:rPr lang="ru-RU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интернет </a:t>
              </a:r>
              <a:r>
                <a:rPr lang="ru-RU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(</a:t>
              </a: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unlimited)</a:t>
              </a:r>
              <a:endPara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940161" y="1976368"/>
            <a:ext cx="3203849" cy="707886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13 многофункциональных  </a:t>
            </a: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серверов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" y="5"/>
            <a:ext cx="9120187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Информационно-коммуникационная </a:t>
            </a:r>
            <a:r>
              <a:rPr lang="en-US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среда школы</a:t>
            </a:r>
            <a:endParaRPr lang="ru-RU" sz="2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246860" y="2782376"/>
            <a:ext cx="2789636" cy="2310447"/>
            <a:chOff x="6246860" y="2782371"/>
            <a:chExt cx="2789636" cy="2310447"/>
          </a:xfrm>
        </p:grpSpPr>
        <p:sp>
          <p:nvSpPr>
            <p:cNvPr id="29" name="TextBox 28"/>
            <p:cNvSpPr txBox="1"/>
            <p:nvPr/>
          </p:nvSpPr>
          <p:spPr bwMode="auto">
            <a:xfrm>
              <a:off x="6303415" y="4384932"/>
              <a:ext cx="2628900" cy="707886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Хранилище </a:t>
              </a:r>
              <a:r>
                <a:rPr lang="en-US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GOOGLE Classroom</a:t>
              </a:r>
              <a:endPara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5" r="12930"/>
            <a:stretch/>
          </p:blipFill>
          <p:spPr bwMode="auto">
            <a:xfrm>
              <a:off x="6246860" y="2782371"/>
              <a:ext cx="2789636" cy="1466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0" y="2559564"/>
            <a:ext cx="2719637" cy="2687147"/>
            <a:chOff x="61337" y="2489988"/>
            <a:chExt cx="2719637" cy="2687147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61337" y="4161472"/>
              <a:ext cx="2712013" cy="1015663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100% покрытие интерактивными комплексами</a:t>
              </a:r>
              <a:endPara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pic>
          <p:nvPicPr>
            <p:cNvPr id="31" name="Picture 1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97"/>
            <a:stretch/>
          </p:blipFill>
          <p:spPr bwMode="auto">
            <a:xfrm>
              <a:off x="75219" y="2489988"/>
              <a:ext cx="2705755" cy="1748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39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17638"/>
              </p:ext>
            </p:extLst>
          </p:nvPr>
        </p:nvGraphicFramePr>
        <p:xfrm>
          <a:off x="312903" y="597870"/>
          <a:ext cx="8518196" cy="4545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9549"/>
                <a:gridCol w="2129549"/>
                <a:gridCol w="2129549"/>
                <a:gridCol w="2129549"/>
              </a:tblGrid>
              <a:tr h="230011">
                <a:tc rowSpan="6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Инвариант</a:t>
                      </a:r>
                      <a:endParaRPr lang="ru-RU" sz="11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Естественно-научный базис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Математика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Физика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Информатика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00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Технологический базис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5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ТРИЗ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САПР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Управление проектами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00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Информационно-коммуникационный базис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5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Языки программирования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Сетевые технологии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Интернет технологии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3245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b="1" dirty="0" err="1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Вариатив</a:t>
                      </a:r>
                      <a:endParaRPr lang="ru-RU" sz="11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3D-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моделирование и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прототипирование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VR/AR/MR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Робототехника,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мехатроника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980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Беспилотные аппараты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Веб-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дизайн,технологии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видемонтажа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Биомедицина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и </a:t>
                      </a:r>
                    </a:p>
                    <a:p>
                      <a:pPr algn="ctr"/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генная инженерия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980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Микробиология и биотехнология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Космическая география и социальная экология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Основы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нанотехнологий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32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Проектирование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спутниковых систем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Возобновляемые источники энергии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Интернет вещей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324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Проектная деятельность</a:t>
                      </a:r>
                      <a:endParaRPr lang="ru-RU" sz="11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Выполнение двух проектов в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10 и 11 классе длительностью по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полгода, обязательное участие в конкурсе.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801">
                <a:tc>
                  <a:txBody>
                    <a:bodyPr/>
                    <a:lstStyle/>
                    <a:p>
                      <a:pPr algn="ctr"/>
                      <a:r>
                        <a:rPr lang="ru-RU" sz="1100" b="1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Бизнес-партнеры</a:t>
                      </a:r>
                      <a:endParaRPr lang="ru-RU" sz="11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Yandex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</a:t>
                      </a:r>
                      <a:r>
                        <a:rPr lang="en-US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Softline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Научные развлечения, Гидропресс, НПО Луч, Подольский ЗИО,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Сколково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Роскосмос, ОРКК,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Сканэкс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Спутникс, Интел, Самсунг, Эпсон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58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Академические партнеры</a:t>
                      </a:r>
                      <a:endParaRPr lang="ru-RU" sz="11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ИПУ, ИФТТ, МИФИ, МГУ, ВШЭ, МПУ, МФТИ, МЭИ, МИРЭА, МИСИС, МВТУ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Программа инженерного образования 9-11 </a:t>
            </a:r>
            <a:endParaRPr lang="ru-RU" sz="3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4" y="2983378"/>
            <a:ext cx="4333006" cy="215354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"/>
          <a:stretch/>
        </p:blipFill>
        <p:spPr bwMode="auto">
          <a:xfrm>
            <a:off x="4559861" y="561946"/>
            <a:ext cx="4509367" cy="234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9"/>
            <a:ext cx="9144000" cy="516917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одули инженерного класса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Портфель\Фотографии\Школьные фото\2019.03.02 Проект ШКТ установочный семинар\Александр Шаенко рассказывает об этапах проек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9361"/>
            <a:ext cx="4333006" cy="23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2383458"/>
            <a:ext cx="4334544" cy="584775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 Проектирование спутниковых систем, рук.  к.т.н. Александр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Шаенко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9" y="4527540"/>
            <a:ext cx="4483918" cy="584775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 «Управление проектами» читает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с.н.с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РАНХиГС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Кирилл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Заведенский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D:\Портфель\Фотографии\Школьные фото\2018.12.08 ШНО + ДС 30\Губко М.В. д.ф.-м.н. проф МФТИ зам директора ИПУ РАН Лекция на научном обществе Проблема этики в управлении исскуственным интелектом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5"/>
          <a:stretch/>
        </p:blipFill>
        <p:spPr bwMode="auto">
          <a:xfrm>
            <a:off x="4559852" y="2937522"/>
            <a:ext cx="4584148" cy="21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67839" y="4558725"/>
            <a:ext cx="4576161" cy="584775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 «Системы искусственного интеллекта», Михаил Губко, д.ф.-м.н., проф. МФТИ, ИПУ РАН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4958" y="2347314"/>
            <a:ext cx="4646415" cy="52322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 САПР читает инженерному классу ведущий специалист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OOO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«Научные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развлечения» Альберт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Цуцких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5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24377" r="16827" b="14216"/>
          <a:stretch/>
        </p:blipFill>
        <p:spPr bwMode="auto">
          <a:xfrm>
            <a:off x="-1" y="900248"/>
            <a:ext cx="9127001" cy="391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36"/>
          <p:cNvSpPr>
            <a:spLocks noChangeArrowheads="1"/>
          </p:cNvSpPr>
          <p:nvPr/>
        </p:nvSpPr>
        <p:spPr bwMode="auto">
          <a:xfrm>
            <a:off x="333386" y="519113"/>
            <a:ext cx="6975475" cy="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</a:endParaRPr>
          </a:p>
        </p:txBody>
      </p:sp>
      <p:sp>
        <p:nvSpPr>
          <p:cNvPr id="12" name="Text Box 545"/>
          <p:cNvSpPr txBox="1">
            <a:spLocks noChangeArrowheads="1"/>
          </p:cNvSpPr>
          <p:nvPr/>
        </p:nvSpPr>
        <p:spPr bwMode="auto">
          <a:xfrm>
            <a:off x="757238" y="13515"/>
            <a:ext cx="8386762" cy="1138773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Спасибо за внимание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!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>
            <a:off x="1" y="2"/>
            <a:ext cx="1691680" cy="1125141"/>
          </a:xfrm>
          <a:prstGeom prst="corner">
            <a:avLst>
              <a:gd name="adj1" fmla="val 61429"/>
              <a:gd name="adj2" fmla="val 53212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26" descr="123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0" y="535772"/>
            <a:ext cx="1571604" cy="48985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Text Box 545"/>
          <p:cNvSpPr txBox="1">
            <a:spLocks noChangeArrowheads="1"/>
          </p:cNvSpPr>
          <p:nvPr/>
        </p:nvSpPr>
        <p:spPr bwMode="auto">
          <a:xfrm>
            <a:off x="12" y="4675942"/>
            <a:ext cx="9126999" cy="646331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http://school29.ru</a:t>
            </a:r>
            <a:endParaRPr lang="ru-RU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1528" y="2312709"/>
            <a:ext cx="1440161" cy="47805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868151" y="2015672"/>
            <a:ext cx="864097" cy="297033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93984" y="2107163"/>
            <a:ext cx="852151" cy="411087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830536" y="1853917"/>
            <a:ext cx="1052884" cy="506492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561" y="763038"/>
            <a:ext cx="4262581" cy="58164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latin typeface="Helvetica" charset="0"/>
                <a:ea typeface="Helvetica" charset="0"/>
                <a:cs typeface="Helvetica" charset="0"/>
              </a:rPr>
              <a:t>«Электронный портфель </a:t>
            </a:r>
            <a:br>
              <a:rPr lang="ru-RU" sz="27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ru-RU" sz="2700" b="1" dirty="0" smtClean="0">
                <a:latin typeface="Helvetica" charset="0"/>
                <a:ea typeface="Helvetica" charset="0"/>
                <a:cs typeface="Helvetica" charset="0"/>
              </a:rPr>
              <a:t>ученика»</a:t>
            </a:r>
            <a:r>
              <a:rPr lang="ru-RU" sz="1800" b="1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1800" b="1" dirty="0" smtClean="0">
                <a:latin typeface="Helvetica" charset="0"/>
                <a:ea typeface="Helvetica" charset="0"/>
                <a:cs typeface="Helvetica" charset="0"/>
              </a:rPr>
            </a:br>
            <a:endParaRPr lang="ru-RU" sz="1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2" descr="D:\Портфель\Проекты\Электронный портфель\IMG_027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7454" r="2947" b="42530"/>
          <a:stretch/>
        </p:blipFill>
        <p:spPr>
          <a:xfrm>
            <a:off x="309419" y="1342380"/>
            <a:ext cx="3706238" cy="2175642"/>
          </a:xfrm>
        </p:spPr>
      </p:pic>
      <p:sp>
        <p:nvSpPr>
          <p:cNvPr id="8196" name="Прямоугольник 7"/>
          <p:cNvSpPr>
            <a:spLocks noChangeArrowheads="1"/>
          </p:cNvSpPr>
          <p:nvPr/>
        </p:nvSpPr>
        <p:spPr bwMode="auto">
          <a:xfrm>
            <a:off x="-52752" y="-41423"/>
            <a:ext cx="9166225" cy="646331"/>
          </a:xfrm>
          <a:prstGeom prst="rect">
            <a:avLst/>
          </a:prstGeom>
          <a:solidFill>
            <a:schemeClr val="accent2"/>
          </a:solidFill>
          <a:ex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Инновации основного образования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0360" y="604908"/>
            <a:ext cx="4494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Цифровые лаборатории </a:t>
            </a:r>
            <a:r>
              <a:rPr lang="ru-RU" sz="2400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естественнонаучного </a:t>
            </a:r>
            <a:r>
              <a:rPr lang="ru-RU" sz="2400" b="1" dirty="0" smtClean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цикла</a:t>
            </a:r>
            <a:endParaRPr lang="ru-RU" sz="2400" b="1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3" name="Picture 2" descr="D:\Портфель\Фотографии\Школьные фото\2011 12 марта фото столов в кабинете физики\IMG_06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7"/>
          <a:stretch/>
        </p:blipFill>
        <p:spPr bwMode="auto">
          <a:xfrm>
            <a:off x="4732759" y="1385922"/>
            <a:ext cx="3952057" cy="215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3" b="4316"/>
          <a:stretch/>
        </p:blipFill>
        <p:spPr bwMode="auto">
          <a:xfrm>
            <a:off x="323528" y="3543860"/>
            <a:ext cx="5472608" cy="152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3682202"/>
            <a:ext cx="2304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Цифровой кабинет технологий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-52752" y="-41423"/>
            <a:ext cx="9166225" cy="646331"/>
          </a:xfrm>
          <a:prstGeom prst="rect">
            <a:avLst/>
          </a:prstGeom>
          <a:solidFill>
            <a:schemeClr val="accent2"/>
          </a:solidFill>
          <a:ex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endParaRPr lang="ru-RU" sz="3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" y="769902"/>
            <a:ext cx="3885484" cy="194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"/>
          <a:stretch/>
        </p:blipFill>
        <p:spPr bwMode="auto">
          <a:xfrm>
            <a:off x="3916426" y="769903"/>
            <a:ext cx="5212767" cy="412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9069" y="2614001"/>
            <a:ext cx="3942996" cy="173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1873236" y="2699301"/>
            <a:ext cx="4158462" cy="230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" y="2794468"/>
            <a:ext cx="3828525" cy="21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6583"/>
            <a:ext cx="8229600" cy="5075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Инженерная пропедевтика 5-8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Портфель\Фотографии\Школьные фото\2017.11.04 Лаборатория Космических исследований\В лаборатории Максим Богданов (5-ый лицей) и его руководитель проекта Альберт Юрьевич Цуцких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 b="13617"/>
          <a:stretch/>
        </p:blipFill>
        <p:spPr bwMode="auto">
          <a:xfrm>
            <a:off x="2829447" y="596409"/>
            <a:ext cx="3311568" cy="15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60980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xtLst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rgbClr val="FDF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Проекты дополнительного </a:t>
            </a:r>
            <a:r>
              <a:rPr lang="ru-RU" dirty="0">
                <a:solidFill>
                  <a:schemeClr val="bg1"/>
                </a:solidFill>
              </a:rPr>
              <a:t>образования</a:t>
            </a:r>
          </a:p>
        </p:txBody>
      </p:sp>
      <p:pic>
        <p:nvPicPr>
          <p:cNvPr id="1026" name="Picture 2" descr="http://school29.ru/wp-content/uploads/2011/07/379919706-4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5"/>
          <a:stretch>
            <a:fillRect/>
          </a:stretch>
        </p:blipFill>
        <p:spPr bwMode="auto">
          <a:xfrm>
            <a:off x="49578" y="2103013"/>
            <a:ext cx="2396186" cy="131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4" y="3466069"/>
            <a:ext cx="2907069" cy="162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Портфель\Фотографии\Школьные фото\2012.10 Открытие нанолаборатории\DSC_42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67" y="3477739"/>
            <a:ext cx="3026292" cy="16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0" r="16861" b="8321"/>
          <a:stretch>
            <a:fillRect/>
          </a:stretch>
        </p:blipFill>
        <p:spPr bwMode="auto">
          <a:xfrm>
            <a:off x="6454776" y="2029808"/>
            <a:ext cx="2631784" cy="14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r="7371"/>
          <a:stretch/>
        </p:blipFill>
        <p:spPr bwMode="auto">
          <a:xfrm>
            <a:off x="19823" y="603171"/>
            <a:ext cx="2716326" cy="145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 descr="Аквариум и террариум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4"/>
          <a:stretch/>
        </p:blipFill>
        <p:spPr bwMode="auto">
          <a:xfrm>
            <a:off x="6221763" y="655595"/>
            <a:ext cx="2864796" cy="136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00" y="1585925"/>
            <a:ext cx="2697449" cy="50270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 smtClean="0"/>
              <a:t>Центр космического мониторинга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95579" y="1621670"/>
            <a:ext cx="3064688" cy="4770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/>
              <a:t>Лаборатория космических исследований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36596" y="1652610"/>
            <a:ext cx="310740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Лаборатория биотехнологий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70986" y="2935946"/>
            <a:ext cx="2773014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Лаборатория робототехники и 3</a:t>
            </a:r>
            <a:r>
              <a:rPr lang="en-US" sz="1600" b="1" dirty="0" smtClean="0"/>
              <a:t>D </a:t>
            </a:r>
            <a:r>
              <a:rPr lang="ru-RU" sz="1600" b="1" dirty="0" smtClean="0"/>
              <a:t>проектирования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823" y="3085826"/>
            <a:ext cx="23853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Планетарий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" y="4774168"/>
            <a:ext cx="29568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Школьная обсерватория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98646" y="4817477"/>
            <a:ext cx="298792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Нанолаборатория</a:t>
            </a:r>
            <a:endParaRPr lang="ru-RU" b="1" dirty="0"/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86" y="3447390"/>
            <a:ext cx="2906368" cy="167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2922" y="4774168"/>
            <a:ext cx="290367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Школьная киностудия</a:t>
            </a:r>
            <a:endParaRPr lang="ru-RU" b="1" dirty="0"/>
          </a:p>
        </p:txBody>
      </p:sp>
      <p:pic>
        <p:nvPicPr>
          <p:cNvPr id="24" name="Picture 2" descr="D:\Портфель\Фотографии\Школьные фото\2017.08.31 Покрытие теплицы пленкой\IMG_953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33676" r="-955" b="10130"/>
          <a:stretch/>
        </p:blipFill>
        <p:spPr bwMode="auto">
          <a:xfrm>
            <a:off x="2565153" y="2128575"/>
            <a:ext cx="3840173" cy="126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95452" y="3086592"/>
            <a:ext cx="3775533" cy="28469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 err="1"/>
              <a:t>Био</a:t>
            </a:r>
            <a:r>
              <a:rPr lang="ru-RU" b="1" dirty="0"/>
              <a:t>-энергетический комплекс</a:t>
            </a:r>
          </a:p>
        </p:txBody>
      </p:sp>
    </p:spTree>
    <p:extLst>
      <p:ext uri="{BB962C8B-B14F-4D97-AF65-F5344CB8AC3E}">
        <p14:creationId xmlns:p14="http://schemas.microsoft.com/office/powerpoint/2010/main" val="37561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8" y="0"/>
            <a:ext cx="9148463" cy="51435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4355976" y="3690345"/>
            <a:ext cx="2304256" cy="646331"/>
          </a:xfrm>
          <a:prstGeom prst="rect">
            <a:avLst/>
          </a:prstGeom>
          <a:solidFill>
            <a:srgbClr val="DFD1A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Лаборатория </a:t>
            </a:r>
            <a:r>
              <a:rPr lang="ru-RU" dirty="0" err="1" smtClean="0"/>
              <a:t>косми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ческих</a:t>
            </a:r>
            <a:r>
              <a:rPr lang="ru-RU" dirty="0" smtClean="0"/>
              <a:t> исследований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90167" y="3673318"/>
            <a:ext cx="1986297" cy="646331"/>
          </a:xfrm>
          <a:prstGeom prst="rect">
            <a:avLst/>
          </a:prstGeom>
          <a:solidFill>
            <a:srgbClr val="DFD1A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Лаборатория 3</a:t>
            </a:r>
            <a:r>
              <a:rPr lang="en-US" dirty="0" smtClean="0"/>
              <a:t>D </a:t>
            </a:r>
            <a:r>
              <a:rPr lang="ru-RU" dirty="0" smtClean="0"/>
              <a:t>моделирования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"/>
            <a:ext cx="91440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дополнительного образования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1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8174</TotalTime>
  <Words>3232</Words>
  <Application>Microsoft Office PowerPoint</Application>
  <PresentationFormat>Экран (16:9)</PresentationFormat>
  <Paragraphs>450</Paragraphs>
  <Slides>52</Slides>
  <Notes>50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«Электронный портфель  ученика» </vt:lpstr>
      <vt:lpstr>Инженерная пропедевтика 5-8</vt:lpstr>
      <vt:lpstr>Презентация PowerPoint</vt:lpstr>
      <vt:lpstr>Презентация PowerPoint</vt:lpstr>
      <vt:lpstr>Презентация PowerPoint</vt:lpstr>
      <vt:lpstr>Инструменты проектной деятельности</vt:lpstr>
      <vt:lpstr>Центр научного творчества «Поиск»</vt:lpstr>
      <vt:lpstr>Презентация PowerPoint</vt:lpstr>
      <vt:lpstr>Презентация PowerPoint</vt:lpstr>
      <vt:lpstr>Центр дополнительного образования</vt:lpstr>
      <vt:lpstr>Презентация PowerPoint</vt:lpstr>
      <vt:lpstr>Проектная платформа</vt:lpstr>
      <vt:lpstr>Мероприятия: Фестивали «КосмОдис»</vt:lpstr>
      <vt:lpstr>Краснослободск,  Мордовия 2018</vt:lpstr>
      <vt:lpstr>Платформа интернета вещей</vt:lpstr>
      <vt:lpstr>Презентация PowerPoint</vt:lpstr>
      <vt:lpstr>Прототипы  исследовательского и технологического оборудования класса интернета вещей в рамках РИП МОМО</vt:lpstr>
      <vt:lpstr>Удаленная школьная обсерватория</vt:lpstr>
      <vt:lpstr>Презентация PowerPoint</vt:lpstr>
      <vt:lpstr>Презентация PowerPoint</vt:lpstr>
      <vt:lpstr>Презентация PowerPoint</vt:lpstr>
      <vt:lpstr>Пять возобновляемых источников энергии школьного биоэнергетического комплекса</vt:lpstr>
      <vt:lpstr>Солнечная электростанция</vt:lpstr>
      <vt:lpstr>Ветроэлектростанции  </vt:lpstr>
      <vt:lpstr>Генератор биогаза на органических отходах</vt:lpstr>
      <vt:lpstr>Презентация PowerPoint</vt:lpstr>
      <vt:lpstr>Черепаший пруд –  зона умеренного климата</vt:lpstr>
      <vt:lpstr>Тритоновый пруд и агротерасса в тропической зоне</vt:lpstr>
      <vt:lpstr>Сукуленты в субтропической зоне</vt:lpstr>
      <vt:lpstr>Растениеводство в умеренном климате</vt:lpstr>
      <vt:lpstr>Перепелиная  и аква фермы в оранжерее</vt:lpstr>
      <vt:lpstr>Учебная аудитория комплекса</vt:lpstr>
      <vt:lpstr>Проектно-исследовательская лаборатория</vt:lpstr>
      <vt:lpstr>Презентация PowerPoint</vt:lpstr>
      <vt:lpstr>Проект: «Микробно-топливный элемент» Подвальнова, Зайцев 10А</vt:lpstr>
      <vt:lpstr>Техническое помещение оранжереи</vt:lpstr>
      <vt:lpstr>Презентация PowerPoint</vt:lpstr>
      <vt:lpstr>Школьный астро-космический  комплекс</vt:lpstr>
      <vt:lpstr>Презентация PowerPoint</vt:lpstr>
      <vt:lpstr>Лаборатория космических исследований 2017  </vt:lpstr>
      <vt:lpstr>Проект «Школьный космический телескоп»</vt:lpstr>
      <vt:lpstr>Команда проекта  «Школьный космический телескоп»</vt:lpstr>
      <vt:lpstr>Презентация PowerPoint</vt:lpstr>
      <vt:lpstr>Инженерный класс выпуск 2020</vt:lpstr>
      <vt:lpstr>Презентация PowerPoint</vt:lpstr>
      <vt:lpstr> Модули инженерного класса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Царьков</dc:creator>
  <cp:lastModifiedBy>tsar</cp:lastModifiedBy>
  <cp:revision>338</cp:revision>
  <dcterms:created xsi:type="dcterms:W3CDTF">2016-11-28T22:14:45Z</dcterms:created>
  <dcterms:modified xsi:type="dcterms:W3CDTF">2020-04-29T12:50:38Z</dcterms:modified>
</cp:coreProperties>
</file>